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0" r:id="rId36"/>
    <p:sldId id="291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>
      <p:cViewPr varScale="1">
        <p:scale>
          <a:sx n="103" d="100"/>
          <a:sy n="103" d="100"/>
        </p:scale>
        <p:origin x="1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913D-0236-634A-9DB7-2AA7B5915FDF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C9C5E-D0C8-A549-9190-7F4019AD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C9C5E-D0C8-A549-9190-7F4019ADB1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7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C9C5E-D0C8-A549-9190-7F4019ADB1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7220" y="417067"/>
            <a:ext cx="1043755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206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26993"/>
            <a:ext cx="12192000" cy="676910"/>
          </a:xfrm>
          <a:custGeom>
            <a:avLst/>
            <a:gdLst/>
            <a:ahLst/>
            <a:cxnLst/>
            <a:rect l="l" t="t" r="r" b="b"/>
            <a:pathLst>
              <a:path w="12192000" h="676910">
                <a:moveTo>
                  <a:pt x="0" y="0"/>
                </a:moveTo>
                <a:lnTo>
                  <a:pt x="12192000" y="0"/>
                </a:lnTo>
                <a:lnTo>
                  <a:pt x="12192000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416559"/>
            <a:ext cx="12192000" cy="668020"/>
          </a:xfrm>
          <a:custGeom>
            <a:avLst/>
            <a:gdLst/>
            <a:ahLst/>
            <a:cxnLst/>
            <a:rect l="l" t="t" r="r" b="b"/>
            <a:pathLst>
              <a:path w="12192000" h="668019">
                <a:moveTo>
                  <a:pt x="0" y="0"/>
                </a:moveTo>
                <a:lnTo>
                  <a:pt x="12192000" y="0"/>
                </a:lnTo>
                <a:lnTo>
                  <a:pt x="12192000" y="667512"/>
                </a:lnTo>
                <a:lnTo>
                  <a:pt x="0" y="667512"/>
                </a:lnTo>
                <a:lnTo>
                  <a:pt x="0" y="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703"/>
            <a:ext cx="10718482" cy="673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15337"/>
            <a:ext cx="12192000" cy="668020"/>
          </a:xfrm>
          <a:custGeom>
            <a:avLst/>
            <a:gdLst/>
            <a:ahLst/>
            <a:cxnLst/>
            <a:rect l="l" t="t" r="r" b="b"/>
            <a:pathLst>
              <a:path w="12192000" h="668019">
                <a:moveTo>
                  <a:pt x="0" y="0"/>
                </a:moveTo>
                <a:lnTo>
                  <a:pt x="12192000" y="0"/>
                </a:lnTo>
                <a:lnTo>
                  <a:pt x="12192000" y="667512"/>
                </a:lnTo>
                <a:lnTo>
                  <a:pt x="0" y="667512"/>
                </a:lnTo>
                <a:lnTo>
                  <a:pt x="0" y="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9259"/>
            <a:ext cx="89979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14768" y="1816100"/>
            <a:ext cx="6316980" cy="1574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206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5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5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5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nsus.gov/newsroom/blogs/research-matters/2022/10/technology-transformation.html?utm_medium=email&amp;utm_source=govdelive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447" y="1606296"/>
            <a:ext cx="5169408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634480"/>
            <a:ext cx="12192000" cy="223520"/>
          </a:xfrm>
          <a:custGeom>
            <a:avLst/>
            <a:gdLst/>
            <a:ahLst/>
            <a:cxnLst/>
            <a:rect l="l" t="t" r="r" b="b"/>
            <a:pathLst>
              <a:path w="12192000" h="223520">
                <a:moveTo>
                  <a:pt x="0" y="223520"/>
                </a:moveTo>
                <a:lnTo>
                  <a:pt x="12192000" y="223520"/>
                </a:lnTo>
                <a:lnTo>
                  <a:pt x="12192000" y="0"/>
                </a:lnTo>
                <a:lnTo>
                  <a:pt x="0" y="0"/>
                </a:lnTo>
                <a:lnTo>
                  <a:pt x="0" y="22352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1000"/>
            <a:ext cx="393700" cy="6253480"/>
          </a:xfrm>
          <a:custGeom>
            <a:avLst/>
            <a:gdLst/>
            <a:ahLst/>
            <a:cxnLst/>
            <a:rect l="l" t="t" r="r" b="b"/>
            <a:pathLst>
              <a:path w="393700" h="6253480">
                <a:moveTo>
                  <a:pt x="0" y="6253480"/>
                </a:moveTo>
                <a:lnTo>
                  <a:pt x="393585" y="6253480"/>
                </a:lnTo>
                <a:lnTo>
                  <a:pt x="393585" y="0"/>
                </a:lnTo>
                <a:lnTo>
                  <a:pt x="0" y="0"/>
                </a:lnTo>
                <a:lnTo>
                  <a:pt x="0" y="625348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12192000" h="381000">
                <a:moveTo>
                  <a:pt x="0" y="381000"/>
                </a:moveTo>
                <a:lnTo>
                  <a:pt x="12192000" y="381000"/>
                </a:lnTo>
                <a:lnTo>
                  <a:pt x="12192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8413" y="380885"/>
            <a:ext cx="393700" cy="6254115"/>
          </a:xfrm>
          <a:custGeom>
            <a:avLst/>
            <a:gdLst/>
            <a:ahLst/>
            <a:cxnLst/>
            <a:rect l="l" t="t" r="r" b="b"/>
            <a:pathLst>
              <a:path w="393700" h="6254115">
                <a:moveTo>
                  <a:pt x="393585" y="0"/>
                </a:moveTo>
                <a:lnTo>
                  <a:pt x="0" y="0"/>
                </a:lnTo>
                <a:lnTo>
                  <a:pt x="0" y="6253708"/>
                </a:lnTo>
                <a:lnTo>
                  <a:pt x="393585" y="6253708"/>
                </a:lnTo>
                <a:lnTo>
                  <a:pt x="393585" y="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85782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693">
            <a:solidFill>
              <a:srgbClr val="A0BF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7999"/>
                </a:moveTo>
                <a:lnTo>
                  <a:pt x="0" y="0"/>
                </a:lnTo>
              </a:path>
            </a:pathLst>
          </a:custGeom>
          <a:ln w="12693">
            <a:solidFill>
              <a:srgbClr val="A0BF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385" y="380685"/>
            <a:ext cx="11399520" cy="6250940"/>
          </a:xfrm>
          <a:custGeom>
            <a:avLst/>
            <a:gdLst/>
            <a:ahLst/>
            <a:cxnLst/>
            <a:rect l="l" t="t" r="r" b="b"/>
            <a:pathLst>
              <a:path w="11399520" h="6250940">
                <a:moveTo>
                  <a:pt x="0" y="0"/>
                </a:moveTo>
                <a:lnTo>
                  <a:pt x="0" y="6250517"/>
                </a:lnTo>
                <a:lnTo>
                  <a:pt x="11399010" y="6250517"/>
                </a:lnTo>
                <a:lnTo>
                  <a:pt x="11399010" y="0"/>
                </a:lnTo>
                <a:lnTo>
                  <a:pt x="0" y="0"/>
                </a:lnTo>
              </a:path>
            </a:pathLst>
          </a:custGeom>
          <a:ln w="12693">
            <a:solidFill>
              <a:srgbClr val="A0BF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1658" y="715619"/>
            <a:ext cx="508127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9865">
              <a:lnSpc>
                <a:spcPct val="1206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 </a:t>
            </a:r>
            <a:r>
              <a:rPr spc="-5" dirty="0">
                <a:solidFill>
                  <a:srgbClr val="000000"/>
                </a:solidFill>
              </a:rPr>
              <a:t>21st Century Census  Curated Data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Enterprise:</a:t>
            </a:r>
          </a:p>
        </p:txBody>
      </p:sp>
      <p:sp>
        <p:nvSpPr>
          <p:cNvPr id="11" name="object 11"/>
          <p:cNvSpPr/>
          <p:nvPr/>
        </p:nvSpPr>
        <p:spPr>
          <a:xfrm>
            <a:off x="8531352" y="5849111"/>
            <a:ext cx="1310640" cy="61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0239" y="5870447"/>
            <a:ext cx="2340864" cy="591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81344" y="377952"/>
            <a:ext cx="0" cy="6300470"/>
          </a:xfrm>
          <a:custGeom>
            <a:avLst/>
            <a:gdLst/>
            <a:ahLst/>
            <a:cxnLst/>
            <a:rect l="l" t="t" r="r" b="b"/>
            <a:pathLst>
              <a:path h="6300470">
                <a:moveTo>
                  <a:pt x="0" y="0"/>
                </a:moveTo>
                <a:lnTo>
                  <a:pt x="0" y="6300049"/>
                </a:lnTo>
              </a:path>
            </a:pathLst>
          </a:custGeom>
          <a:ln w="25387">
            <a:solidFill>
              <a:srgbClr val="2C51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8619" y="2189988"/>
            <a:ext cx="4426585" cy="35217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indent="147320">
              <a:lnSpc>
                <a:spcPts val="3390"/>
              </a:lnSpc>
              <a:spcBef>
                <a:spcPts val="585"/>
              </a:spcBef>
            </a:pPr>
            <a:r>
              <a:rPr sz="3200" i="1" spc="-5" dirty="0">
                <a:latin typeface="Arial"/>
                <a:cs typeface="Arial"/>
              </a:rPr>
              <a:t>Pilot Demonstration on  Skilled Nursing</a:t>
            </a:r>
            <a:r>
              <a:rPr sz="3200" i="1" spc="-35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Facilities</a:t>
            </a:r>
            <a:endParaRPr sz="3200">
              <a:latin typeface="Arial"/>
              <a:cs typeface="Arial"/>
            </a:endParaRPr>
          </a:p>
          <a:p>
            <a:pPr marL="120014" algn="ctr">
              <a:lnSpc>
                <a:spcPts val="2845"/>
              </a:lnSpc>
              <a:spcBef>
                <a:spcPts val="2605"/>
              </a:spcBef>
            </a:pPr>
            <a:r>
              <a:rPr sz="2400" spc="-5" dirty="0">
                <a:latin typeface="Arial"/>
                <a:cs typeface="Arial"/>
              </a:rPr>
              <a:t>Presentation to </a:t>
            </a:r>
            <a:r>
              <a:rPr sz="2400" dirty="0">
                <a:latin typeface="Arial"/>
                <a:cs typeface="Arial"/>
              </a:rPr>
              <a:t>Census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Bureau</a:t>
            </a:r>
            <a:endParaRPr sz="2400">
              <a:latin typeface="Arial"/>
              <a:cs typeface="Arial"/>
            </a:endParaRPr>
          </a:p>
          <a:p>
            <a:pPr marL="119380" algn="ctr">
              <a:lnSpc>
                <a:spcPts val="2845"/>
              </a:lnSpc>
            </a:pPr>
            <a:r>
              <a:rPr sz="2400" spc="-90" dirty="0">
                <a:latin typeface="Arial"/>
                <a:cs typeface="Arial"/>
              </a:rPr>
              <a:t>October </a:t>
            </a:r>
            <a:r>
              <a:rPr sz="2400" spc="-85" dirty="0">
                <a:latin typeface="Arial"/>
                <a:cs typeface="Arial"/>
              </a:rPr>
              <a:t>31,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2022</a:t>
            </a:r>
            <a:endParaRPr sz="2400">
              <a:latin typeface="Arial"/>
              <a:cs typeface="Arial"/>
            </a:endParaRPr>
          </a:p>
          <a:p>
            <a:pPr marL="130175" marR="269240" indent="635" algn="ctr">
              <a:lnSpc>
                <a:spcPct val="100000"/>
              </a:lnSpc>
              <a:spcBef>
                <a:spcPts val="2370"/>
              </a:spcBef>
            </a:pPr>
            <a:r>
              <a:rPr sz="2000" spc="-50" dirty="0">
                <a:latin typeface="Arial"/>
                <a:cs typeface="Arial"/>
              </a:rPr>
              <a:t>Team: </a:t>
            </a:r>
            <a:r>
              <a:rPr sz="2000" spc="-10" dirty="0">
                <a:latin typeface="Arial"/>
                <a:cs typeface="Arial"/>
              </a:rPr>
              <a:t>Vicki </a:t>
            </a:r>
            <a:r>
              <a:rPr sz="2000" spc="-20" dirty="0">
                <a:latin typeface="Arial"/>
                <a:cs typeface="Arial"/>
              </a:rPr>
              <a:t>Lancaster, </a:t>
            </a:r>
            <a:r>
              <a:rPr sz="2000" dirty="0">
                <a:latin typeface="Arial"/>
                <a:cs typeface="Arial"/>
              </a:rPr>
              <a:t>Dawen Xie,  </a:t>
            </a:r>
            <a:r>
              <a:rPr sz="2000" spc="-5" dirty="0">
                <a:latin typeface="Arial"/>
                <a:cs typeface="Arial"/>
              </a:rPr>
              <a:t>Henning Mortveit, Samarth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Swarup,  Aaron </a:t>
            </a:r>
            <a:r>
              <a:rPr sz="2000" spc="-15" dirty="0">
                <a:latin typeface="Arial"/>
                <a:cs typeface="Arial"/>
              </a:rPr>
              <a:t>Schroeder, </a:t>
            </a:r>
            <a:r>
              <a:rPr sz="2000" dirty="0">
                <a:latin typeface="Arial"/>
                <a:cs typeface="Arial"/>
              </a:rPr>
              <a:t>Sallie </a:t>
            </a:r>
            <a:r>
              <a:rPr sz="2000" spc="-20" dirty="0">
                <a:latin typeface="Arial"/>
                <a:cs typeface="Arial"/>
              </a:rPr>
              <a:t>Keller,  </a:t>
            </a:r>
            <a:r>
              <a:rPr sz="2000" spc="-5" dirty="0">
                <a:latin typeface="Arial"/>
                <a:cs typeface="Arial"/>
              </a:rPr>
              <a:t>Stephanie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Shipp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657" y="2152472"/>
            <a:ext cx="2019541" cy="137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6875" y="2161533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366799" y="536321"/>
                </a:moveTo>
                <a:lnTo>
                  <a:pt x="1147432" y="536321"/>
                </a:lnTo>
                <a:lnTo>
                  <a:pt x="1257122" y="674344"/>
                </a:lnTo>
                <a:lnTo>
                  <a:pt x="1366799" y="536321"/>
                </a:lnTo>
                <a:close/>
              </a:path>
              <a:path w="1367155" h="674369">
                <a:moveTo>
                  <a:pt x="642480" y="0"/>
                </a:moveTo>
                <a:lnTo>
                  <a:pt x="591857" y="3147"/>
                </a:lnTo>
                <a:lnTo>
                  <a:pt x="542371" y="9629"/>
                </a:lnTo>
                <a:lnTo>
                  <a:pt x="494159" y="19321"/>
                </a:lnTo>
                <a:lnTo>
                  <a:pt x="447359" y="32093"/>
                </a:lnTo>
                <a:lnTo>
                  <a:pt x="402106" y="47820"/>
                </a:lnTo>
                <a:lnTo>
                  <a:pt x="358537" y="66375"/>
                </a:lnTo>
                <a:lnTo>
                  <a:pt x="316788" y="87630"/>
                </a:lnTo>
                <a:lnTo>
                  <a:pt x="276997" y="111457"/>
                </a:lnTo>
                <a:lnTo>
                  <a:pt x="239300" y="137731"/>
                </a:lnTo>
                <a:lnTo>
                  <a:pt x="203834" y="166324"/>
                </a:lnTo>
                <a:lnTo>
                  <a:pt x="170735" y="197109"/>
                </a:lnTo>
                <a:lnTo>
                  <a:pt x="140140" y="229959"/>
                </a:lnTo>
                <a:lnTo>
                  <a:pt x="112185" y="264747"/>
                </a:lnTo>
                <a:lnTo>
                  <a:pt x="87007" y="301345"/>
                </a:lnTo>
                <a:lnTo>
                  <a:pt x="64743" y="339627"/>
                </a:lnTo>
                <a:lnTo>
                  <a:pt x="45530" y="379466"/>
                </a:lnTo>
                <a:lnTo>
                  <a:pt x="29503" y="420734"/>
                </a:lnTo>
                <a:lnTo>
                  <a:pt x="16800" y="463304"/>
                </a:lnTo>
                <a:lnTo>
                  <a:pt x="7558" y="507050"/>
                </a:lnTo>
                <a:lnTo>
                  <a:pt x="1912" y="551844"/>
                </a:lnTo>
                <a:lnTo>
                  <a:pt x="0" y="597560"/>
                </a:lnTo>
                <a:lnTo>
                  <a:pt x="126504" y="597560"/>
                </a:lnTo>
                <a:lnTo>
                  <a:pt x="128862" y="553099"/>
                </a:lnTo>
                <a:lnTo>
                  <a:pt x="135794" y="509784"/>
                </a:lnTo>
                <a:lnTo>
                  <a:pt x="147094" y="467805"/>
                </a:lnTo>
                <a:lnTo>
                  <a:pt x="162551" y="427351"/>
                </a:lnTo>
                <a:lnTo>
                  <a:pt x="181957" y="388610"/>
                </a:lnTo>
                <a:lnTo>
                  <a:pt x="205104" y="351773"/>
                </a:lnTo>
                <a:lnTo>
                  <a:pt x="231781" y="317028"/>
                </a:lnTo>
                <a:lnTo>
                  <a:pt x="261782" y="284565"/>
                </a:lnTo>
                <a:lnTo>
                  <a:pt x="294896" y="254572"/>
                </a:lnTo>
                <a:lnTo>
                  <a:pt x="330915" y="227238"/>
                </a:lnTo>
                <a:lnTo>
                  <a:pt x="369631" y="202754"/>
                </a:lnTo>
                <a:lnTo>
                  <a:pt x="410833" y="181307"/>
                </a:lnTo>
                <a:lnTo>
                  <a:pt x="454315" y="163087"/>
                </a:lnTo>
                <a:lnTo>
                  <a:pt x="499865" y="148284"/>
                </a:lnTo>
                <a:lnTo>
                  <a:pt x="547277" y="137086"/>
                </a:lnTo>
                <a:lnTo>
                  <a:pt x="596341" y="129683"/>
                </a:lnTo>
                <a:lnTo>
                  <a:pt x="646849" y="126263"/>
                </a:lnTo>
                <a:lnTo>
                  <a:pt x="1070696" y="126263"/>
                </a:lnTo>
                <a:lnTo>
                  <a:pt x="1063457" y="120929"/>
                </a:lnTo>
                <a:lnTo>
                  <a:pt x="1023420" y="95603"/>
                </a:lnTo>
                <a:lnTo>
                  <a:pt x="981331" y="72951"/>
                </a:lnTo>
                <a:lnTo>
                  <a:pt x="937345" y="53101"/>
                </a:lnTo>
                <a:lnTo>
                  <a:pt x="891622" y="36181"/>
                </a:lnTo>
                <a:lnTo>
                  <a:pt x="844320" y="22318"/>
                </a:lnTo>
                <a:lnTo>
                  <a:pt x="795597" y="11640"/>
                </a:lnTo>
                <a:lnTo>
                  <a:pt x="745610" y="4276"/>
                </a:lnTo>
                <a:lnTo>
                  <a:pt x="694519" y="353"/>
                </a:lnTo>
                <a:lnTo>
                  <a:pt x="642480" y="0"/>
                </a:lnTo>
                <a:close/>
              </a:path>
              <a:path w="1367155" h="674369">
                <a:moveTo>
                  <a:pt x="1070696" y="126263"/>
                </a:moveTo>
                <a:lnTo>
                  <a:pt x="646849" y="126263"/>
                </a:lnTo>
                <a:lnTo>
                  <a:pt x="699960" y="127126"/>
                </a:lnTo>
                <a:lnTo>
                  <a:pt x="751790" y="132445"/>
                </a:lnTo>
                <a:lnTo>
                  <a:pt x="802082" y="142017"/>
                </a:lnTo>
                <a:lnTo>
                  <a:pt x="850576" y="155636"/>
                </a:lnTo>
                <a:lnTo>
                  <a:pt x="897013" y="173100"/>
                </a:lnTo>
                <a:lnTo>
                  <a:pt x="941135" y="194204"/>
                </a:lnTo>
                <a:lnTo>
                  <a:pt x="982683" y="218746"/>
                </a:lnTo>
                <a:lnTo>
                  <a:pt x="1021398" y="246520"/>
                </a:lnTo>
                <a:lnTo>
                  <a:pt x="1057022" y="277323"/>
                </a:lnTo>
                <a:lnTo>
                  <a:pt x="1089296" y="310951"/>
                </a:lnTo>
                <a:lnTo>
                  <a:pt x="1117961" y="347201"/>
                </a:lnTo>
                <a:lnTo>
                  <a:pt x="1142759" y="385868"/>
                </a:lnTo>
                <a:lnTo>
                  <a:pt x="1163431" y="426749"/>
                </a:lnTo>
                <a:lnTo>
                  <a:pt x="1179718" y="469640"/>
                </a:lnTo>
                <a:lnTo>
                  <a:pt x="1191361" y="514337"/>
                </a:lnTo>
                <a:lnTo>
                  <a:pt x="1194574" y="536321"/>
                </a:lnTo>
                <a:lnTo>
                  <a:pt x="1322146" y="536321"/>
                </a:lnTo>
                <a:lnTo>
                  <a:pt x="1316101" y="493090"/>
                </a:lnTo>
                <a:lnTo>
                  <a:pt x="1305293" y="448064"/>
                </a:lnTo>
                <a:lnTo>
                  <a:pt x="1290852" y="404433"/>
                </a:lnTo>
                <a:lnTo>
                  <a:pt x="1272934" y="362324"/>
                </a:lnTo>
                <a:lnTo>
                  <a:pt x="1251699" y="321865"/>
                </a:lnTo>
                <a:lnTo>
                  <a:pt x="1227303" y="283184"/>
                </a:lnTo>
                <a:lnTo>
                  <a:pt x="1199905" y="246409"/>
                </a:lnTo>
                <a:lnTo>
                  <a:pt x="1169664" y="211668"/>
                </a:lnTo>
                <a:lnTo>
                  <a:pt x="1136737" y="179089"/>
                </a:lnTo>
                <a:lnTo>
                  <a:pt x="1101281" y="148800"/>
                </a:lnTo>
                <a:lnTo>
                  <a:pt x="1070696" y="1262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117" y="2152472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7657" y="2144158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90"/>
              </a:spcBef>
            </a:pP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40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117" y="2339390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117" y="2524848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657" y="2342753"/>
            <a:ext cx="2019935" cy="310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Discovery </a:t>
            </a:r>
            <a:r>
              <a:rPr sz="550" spc="-15" dirty="0">
                <a:solidFill>
                  <a:srgbClr val="FFFFFF"/>
                </a:solidFill>
                <a:latin typeface="Arial"/>
                <a:cs typeface="Arial"/>
              </a:rPr>
              <a:t>[Inventory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550" spc="-35" dirty="0">
                <a:solidFill>
                  <a:srgbClr val="FFFFFF"/>
                </a:solidFill>
                <a:latin typeface="Arial"/>
                <a:cs typeface="Arial"/>
              </a:rPr>
              <a:t>Screening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5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5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695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5448" y="2153208"/>
            <a:ext cx="219075" cy="1376045"/>
          </a:xfrm>
          <a:custGeom>
            <a:avLst/>
            <a:gdLst/>
            <a:ahLst/>
            <a:cxnLst/>
            <a:rect l="l" t="t" r="r" b="b"/>
            <a:pathLst>
              <a:path w="219075" h="1376045">
                <a:moveTo>
                  <a:pt x="0" y="1375562"/>
                </a:moveTo>
                <a:lnTo>
                  <a:pt x="219036" y="1375562"/>
                </a:lnTo>
                <a:lnTo>
                  <a:pt x="219036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92524" y="2425988"/>
            <a:ext cx="125730" cy="829310"/>
          </a:xfrm>
          <a:prstGeom prst="rect">
            <a:avLst/>
          </a:prstGeom>
        </p:spPr>
        <p:txBody>
          <a:bodyPr vert="vert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3287" y="2832955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70">
                <a:moveTo>
                  <a:pt x="172237" y="138023"/>
                </a:moveTo>
                <a:lnTo>
                  <a:pt x="44665" y="138023"/>
                </a:lnTo>
                <a:lnTo>
                  <a:pt x="50711" y="181254"/>
                </a:lnTo>
                <a:lnTo>
                  <a:pt x="61518" y="226279"/>
                </a:lnTo>
                <a:lnTo>
                  <a:pt x="75959" y="269911"/>
                </a:lnTo>
                <a:lnTo>
                  <a:pt x="93877" y="312020"/>
                </a:lnTo>
                <a:lnTo>
                  <a:pt x="115113" y="352479"/>
                </a:lnTo>
                <a:lnTo>
                  <a:pt x="139508" y="391159"/>
                </a:lnTo>
                <a:lnTo>
                  <a:pt x="166906" y="427934"/>
                </a:lnTo>
                <a:lnTo>
                  <a:pt x="197147" y="462675"/>
                </a:lnTo>
                <a:lnTo>
                  <a:pt x="230075" y="495254"/>
                </a:lnTo>
                <a:lnTo>
                  <a:pt x="265530" y="525543"/>
                </a:lnTo>
                <a:lnTo>
                  <a:pt x="303354" y="553415"/>
                </a:lnTo>
                <a:lnTo>
                  <a:pt x="343391" y="578740"/>
                </a:lnTo>
                <a:lnTo>
                  <a:pt x="385481" y="601392"/>
                </a:lnTo>
                <a:lnTo>
                  <a:pt x="429466" y="621242"/>
                </a:lnTo>
                <a:lnTo>
                  <a:pt x="475189" y="638163"/>
                </a:lnTo>
                <a:lnTo>
                  <a:pt x="522491" y="652026"/>
                </a:lnTo>
                <a:lnTo>
                  <a:pt x="571214" y="662704"/>
                </a:lnTo>
                <a:lnTo>
                  <a:pt x="621201" y="670068"/>
                </a:lnTo>
                <a:lnTo>
                  <a:pt x="672292" y="673991"/>
                </a:lnTo>
                <a:lnTo>
                  <a:pt x="724331" y="674344"/>
                </a:lnTo>
                <a:lnTo>
                  <a:pt x="774955" y="671197"/>
                </a:lnTo>
                <a:lnTo>
                  <a:pt x="824440" y="664714"/>
                </a:lnTo>
                <a:lnTo>
                  <a:pt x="872652" y="655023"/>
                </a:lnTo>
                <a:lnTo>
                  <a:pt x="919452" y="642250"/>
                </a:lnTo>
                <a:lnTo>
                  <a:pt x="964705" y="626523"/>
                </a:lnTo>
                <a:lnTo>
                  <a:pt x="1008274" y="607969"/>
                </a:lnTo>
                <a:lnTo>
                  <a:pt x="1050023" y="586714"/>
                </a:lnTo>
                <a:lnTo>
                  <a:pt x="1089814" y="562886"/>
                </a:lnTo>
                <a:lnTo>
                  <a:pt x="1111056" y="548081"/>
                </a:lnTo>
                <a:lnTo>
                  <a:pt x="719963" y="548081"/>
                </a:lnTo>
                <a:lnTo>
                  <a:pt x="666851" y="547217"/>
                </a:lnTo>
                <a:lnTo>
                  <a:pt x="615021" y="541898"/>
                </a:lnTo>
                <a:lnTo>
                  <a:pt x="564729" y="532327"/>
                </a:lnTo>
                <a:lnTo>
                  <a:pt x="516235" y="518707"/>
                </a:lnTo>
                <a:lnTo>
                  <a:pt x="469798" y="501244"/>
                </a:lnTo>
                <a:lnTo>
                  <a:pt x="425676" y="480139"/>
                </a:lnTo>
                <a:lnTo>
                  <a:pt x="384127" y="455598"/>
                </a:lnTo>
                <a:lnTo>
                  <a:pt x="345411" y="427824"/>
                </a:lnTo>
                <a:lnTo>
                  <a:pt x="309786" y="397021"/>
                </a:lnTo>
                <a:lnTo>
                  <a:pt x="277511" y="363393"/>
                </a:lnTo>
                <a:lnTo>
                  <a:pt x="248845" y="327143"/>
                </a:lnTo>
                <a:lnTo>
                  <a:pt x="224046" y="288476"/>
                </a:lnTo>
                <a:lnTo>
                  <a:pt x="203372" y="247595"/>
                </a:lnTo>
                <a:lnTo>
                  <a:pt x="187083" y="204704"/>
                </a:lnTo>
                <a:lnTo>
                  <a:pt x="175437" y="160007"/>
                </a:lnTo>
                <a:lnTo>
                  <a:pt x="172237" y="138023"/>
                </a:lnTo>
                <a:close/>
              </a:path>
              <a:path w="1367155" h="674370">
                <a:moveTo>
                  <a:pt x="1366812" y="76784"/>
                </a:moveTo>
                <a:lnTo>
                  <a:pt x="1240307" y="76784"/>
                </a:lnTo>
                <a:lnTo>
                  <a:pt x="1237950" y="121245"/>
                </a:lnTo>
                <a:lnTo>
                  <a:pt x="1231017" y="164560"/>
                </a:lnTo>
                <a:lnTo>
                  <a:pt x="1219717" y="206539"/>
                </a:lnTo>
                <a:lnTo>
                  <a:pt x="1204260" y="246993"/>
                </a:lnTo>
                <a:lnTo>
                  <a:pt x="1184854" y="285733"/>
                </a:lnTo>
                <a:lnTo>
                  <a:pt x="1161707" y="322570"/>
                </a:lnTo>
                <a:lnTo>
                  <a:pt x="1135030" y="357315"/>
                </a:lnTo>
                <a:lnTo>
                  <a:pt x="1105029" y="389779"/>
                </a:lnTo>
                <a:lnTo>
                  <a:pt x="1071915" y="419772"/>
                </a:lnTo>
                <a:lnTo>
                  <a:pt x="1035896" y="447105"/>
                </a:lnTo>
                <a:lnTo>
                  <a:pt x="997181" y="471590"/>
                </a:lnTo>
                <a:lnTo>
                  <a:pt x="955978" y="493037"/>
                </a:lnTo>
                <a:lnTo>
                  <a:pt x="912497" y="511256"/>
                </a:lnTo>
                <a:lnTo>
                  <a:pt x="866946" y="526060"/>
                </a:lnTo>
                <a:lnTo>
                  <a:pt x="819534" y="537258"/>
                </a:lnTo>
                <a:lnTo>
                  <a:pt x="770470" y="544661"/>
                </a:lnTo>
                <a:lnTo>
                  <a:pt x="719963" y="548081"/>
                </a:lnTo>
                <a:lnTo>
                  <a:pt x="1111056" y="548081"/>
                </a:lnTo>
                <a:lnTo>
                  <a:pt x="1162977" y="508019"/>
                </a:lnTo>
                <a:lnTo>
                  <a:pt x="1196076" y="477234"/>
                </a:lnTo>
                <a:lnTo>
                  <a:pt x="1226671" y="444384"/>
                </a:lnTo>
                <a:lnTo>
                  <a:pt x="1254626" y="409597"/>
                </a:lnTo>
                <a:lnTo>
                  <a:pt x="1279804" y="372999"/>
                </a:lnTo>
                <a:lnTo>
                  <a:pt x="1302068" y="334716"/>
                </a:lnTo>
                <a:lnTo>
                  <a:pt x="1321281" y="294878"/>
                </a:lnTo>
                <a:lnTo>
                  <a:pt x="1337308" y="253610"/>
                </a:lnTo>
                <a:lnTo>
                  <a:pt x="1350011" y="211039"/>
                </a:lnTo>
                <a:lnTo>
                  <a:pt x="1359254" y="167293"/>
                </a:lnTo>
                <a:lnTo>
                  <a:pt x="1364899" y="122499"/>
                </a:lnTo>
                <a:lnTo>
                  <a:pt x="1366812" y="76784"/>
                </a:lnTo>
                <a:close/>
              </a:path>
              <a:path w="1367155" h="674370">
                <a:moveTo>
                  <a:pt x="109689" y="0"/>
                </a:moveTo>
                <a:lnTo>
                  <a:pt x="0" y="138023"/>
                </a:lnTo>
                <a:lnTo>
                  <a:pt x="219379" y="138023"/>
                </a:lnTo>
                <a:lnTo>
                  <a:pt x="109689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9841" y="2911811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620" y="0"/>
                </a:lnTo>
              </a:path>
            </a:pathLst>
          </a:custGeom>
          <a:ln w="102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9117" y="2911808"/>
            <a:ext cx="2017395" cy="0"/>
          </a:xfrm>
          <a:custGeom>
            <a:avLst/>
            <a:gdLst/>
            <a:ahLst/>
            <a:cxnLst/>
            <a:rect l="l" t="t" r="r" b="b"/>
            <a:pathLst>
              <a:path w="2017395">
                <a:moveTo>
                  <a:pt x="0" y="0"/>
                </a:moveTo>
                <a:lnTo>
                  <a:pt x="2017270" y="0"/>
                </a:lnTo>
              </a:path>
            </a:pathLst>
          </a:custGeom>
          <a:ln w="1167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657" y="2700516"/>
            <a:ext cx="201993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115" algn="ctr">
              <a:lnSpc>
                <a:spcPts val="810"/>
              </a:lnSpc>
              <a:spcBef>
                <a:spcPts val="135"/>
              </a:spcBef>
            </a:pPr>
            <a:r>
              <a:rPr sz="700" b="1" spc="-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700">
              <a:latin typeface="Arial"/>
              <a:cs typeface="Arial"/>
            </a:endParaRPr>
          </a:p>
          <a:p>
            <a:pPr marL="31115" algn="ctr">
              <a:lnSpc>
                <a:spcPts val="450"/>
              </a:lnSpc>
            </a:pPr>
            <a:r>
              <a:rPr sz="400" spc="-1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 Exploration</a:t>
            </a:r>
            <a:endParaRPr sz="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117" y="3012567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117" y="3199485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173" y="2152472"/>
            <a:ext cx="220979" cy="1376045"/>
          </a:xfrm>
          <a:custGeom>
            <a:avLst/>
            <a:gdLst/>
            <a:ahLst/>
            <a:cxnLst/>
            <a:rect l="l" t="t" r="r" b="b"/>
            <a:pathLst>
              <a:path w="220979" h="1376045">
                <a:moveTo>
                  <a:pt x="0" y="1375562"/>
                </a:moveTo>
                <a:lnTo>
                  <a:pt x="220497" y="1375562"/>
                </a:lnTo>
                <a:lnTo>
                  <a:pt x="220497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915" y="2269298"/>
            <a:ext cx="125730" cy="114173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657" y="3015932"/>
            <a:ext cx="2019935" cy="312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65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  <a:spcBef>
                <a:spcPts val="705"/>
              </a:spcBef>
            </a:pP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17400" y="5392680"/>
            <a:ext cx="1794510" cy="344805"/>
          </a:xfrm>
          <a:custGeom>
            <a:avLst/>
            <a:gdLst/>
            <a:ahLst/>
            <a:cxnLst/>
            <a:rect l="l" t="t" r="r" b="b"/>
            <a:pathLst>
              <a:path w="1794510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736450" y="0"/>
                </a:lnTo>
                <a:lnTo>
                  <a:pt x="1758817" y="4515"/>
                </a:lnTo>
                <a:lnTo>
                  <a:pt x="1777083" y="16831"/>
                </a:lnTo>
                <a:lnTo>
                  <a:pt x="1789398" y="35096"/>
                </a:lnTo>
                <a:lnTo>
                  <a:pt x="1793914" y="57464"/>
                </a:lnTo>
                <a:lnTo>
                  <a:pt x="1793914" y="287316"/>
                </a:lnTo>
                <a:lnTo>
                  <a:pt x="1789398" y="309684"/>
                </a:lnTo>
                <a:lnTo>
                  <a:pt x="1777083" y="327950"/>
                </a:lnTo>
                <a:lnTo>
                  <a:pt x="1758817" y="340265"/>
                </a:lnTo>
                <a:lnTo>
                  <a:pt x="1736450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60639" y="5415788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Geog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89859" y="5425046"/>
            <a:ext cx="451558" cy="30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17400" y="5974801"/>
            <a:ext cx="1362710" cy="344805"/>
          </a:xfrm>
          <a:custGeom>
            <a:avLst/>
            <a:gdLst/>
            <a:ahLst/>
            <a:cxnLst/>
            <a:rect l="l" t="t" r="r" b="b"/>
            <a:pathLst>
              <a:path w="136271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305191" y="0"/>
                </a:lnTo>
                <a:lnTo>
                  <a:pt x="1327558" y="4515"/>
                </a:lnTo>
                <a:lnTo>
                  <a:pt x="1345824" y="16830"/>
                </a:lnTo>
                <a:lnTo>
                  <a:pt x="1358139" y="35096"/>
                </a:lnTo>
                <a:lnTo>
                  <a:pt x="1362655" y="57464"/>
                </a:lnTo>
                <a:lnTo>
                  <a:pt x="1362655" y="287316"/>
                </a:lnTo>
                <a:lnTo>
                  <a:pt x="1358139" y="309684"/>
                </a:lnTo>
                <a:lnTo>
                  <a:pt x="1345824" y="327950"/>
                </a:lnTo>
                <a:lnTo>
                  <a:pt x="1327558" y="340265"/>
                </a:lnTo>
                <a:lnTo>
                  <a:pt x="130519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47939" y="5997955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Peop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22206" y="5963043"/>
            <a:ext cx="346631" cy="346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1912" y="5387873"/>
            <a:ext cx="1037590" cy="344805"/>
          </a:xfrm>
          <a:custGeom>
            <a:avLst/>
            <a:gdLst/>
            <a:ahLst/>
            <a:cxnLst/>
            <a:rect l="l" t="t" r="r" b="b"/>
            <a:pathLst>
              <a:path w="1037589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979942" y="0"/>
                </a:lnTo>
                <a:lnTo>
                  <a:pt x="1002309" y="4515"/>
                </a:lnTo>
                <a:lnTo>
                  <a:pt x="1020575" y="16831"/>
                </a:lnTo>
                <a:lnTo>
                  <a:pt x="1032890" y="35096"/>
                </a:lnTo>
                <a:lnTo>
                  <a:pt x="1037406" y="57464"/>
                </a:lnTo>
                <a:lnTo>
                  <a:pt x="1037406" y="287316"/>
                </a:lnTo>
                <a:lnTo>
                  <a:pt x="1032890" y="309684"/>
                </a:lnTo>
                <a:lnTo>
                  <a:pt x="1020575" y="327950"/>
                </a:lnTo>
                <a:lnTo>
                  <a:pt x="1002309" y="340265"/>
                </a:lnTo>
                <a:lnTo>
                  <a:pt x="979942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45614" y="540969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98199" y="5407304"/>
            <a:ext cx="280891" cy="280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7803" y="5974800"/>
            <a:ext cx="1701800" cy="344805"/>
          </a:xfrm>
          <a:custGeom>
            <a:avLst/>
            <a:gdLst/>
            <a:ahLst/>
            <a:cxnLst/>
            <a:rect l="l" t="t" r="r" b="b"/>
            <a:pathLst>
              <a:path w="170180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644241" y="0"/>
                </a:lnTo>
                <a:lnTo>
                  <a:pt x="1666608" y="4515"/>
                </a:lnTo>
                <a:lnTo>
                  <a:pt x="1684873" y="16830"/>
                </a:lnTo>
                <a:lnTo>
                  <a:pt x="1697188" y="35096"/>
                </a:lnTo>
                <a:lnTo>
                  <a:pt x="1701704" y="57464"/>
                </a:lnTo>
                <a:lnTo>
                  <a:pt x="1701704" y="287317"/>
                </a:lnTo>
                <a:lnTo>
                  <a:pt x="1697188" y="309685"/>
                </a:lnTo>
                <a:lnTo>
                  <a:pt x="1684873" y="327951"/>
                </a:lnTo>
                <a:lnTo>
                  <a:pt x="1666608" y="340266"/>
                </a:lnTo>
                <a:lnTo>
                  <a:pt x="1644241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0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40867" y="5997955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Businesses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05528" y="6010655"/>
            <a:ext cx="265175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454716" y="6033516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39599" y="5434327"/>
            <a:ext cx="298804" cy="288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9531" y="5395035"/>
            <a:ext cx="1569085" cy="344805"/>
          </a:xfrm>
          <a:custGeom>
            <a:avLst/>
            <a:gdLst/>
            <a:ahLst/>
            <a:cxnLst/>
            <a:rect l="l" t="t" r="r" b="b"/>
            <a:pathLst>
              <a:path w="1569084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11394" y="0"/>
                </a:lnTo>
                <a:lnTo>
                  <a:pt x="1533762" y="4515"/>
                </a:lnTo>
                <a:lnTo>
                  <a:pt x="1552028" y="16831"/>
                </a:lnTo>
                <a:lnTo>
                  <a:pt x="1564343" y="35096"/>
                </a:lnTo>
                <a:lnTo>
                  <a:pt x="1568859" y="57464"/>
                </a:lnTo>
                <a:lnTo>
                  <a:pt x="1568859" y="287317"/>
                </a:lnTo>
                <a:lnTo>
                  <a:pt x="1564343" y="309685"/>
                </a:lnTo>
                <a:lnTo>
                  <a:pt x="1552028" y="327951"/>
                </a:lnTo>
                <a:lnTo>
                  <a:pt x="1533762" y="340266"/>
                </a:lnTo>
                <a:lnTo>
                  <a:pt x="1511394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845144" y="5418835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52298" y="5761271"/>
            <a:ext cx="750163" cy="75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58539" y="5973200"/>
            <a:ext cx="1494790" cy="344805"/>
          </a:xfrm>
          <a:custGeom>
            <a:avLst/>
            <a:gdLst/>
            <a:ahLst/>
            <a:cxnLst/>
            <a:rect l="l" t="t" r="r" b="b"/>
            <a:pathLst>
              <a:path w="149479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436982" y="0"/>
                </a:lnTo>
                <a:lnTo>
                  <a:pt x="1459351" y="4515"/>
                </a:lnTo>
                <a:lnTo>
                  <a:pt x="1477617" y="16831"/>
                </a:lnTo>
                <a:lnTo>
                  <a:pt x="1489932" y="35097"/>
                </a:lnTo>
                <a:lnTo>
                  <a:pt x="1494448" y="57465"/>
                </a:lnTo>
                <a:lnTo>
                  <a:pt x="1494448" y="287316"/>
                </a:lnTo>
                <a:lnTo>
                  <a:pt x="1489932" y="309684"/>
                </a:lnTo>
                <a:lnTo>
                  <a:pt x="1477617" y="327950"/>
                </a:lnTo>
                <a:lnTo>
                  <a:pt x="1459351" y="340266"/>
                </a:lnTo>
                <a:lnTo>
                  <a:pt x="1436982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68440" y="5994908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eathe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69906" y="5405069"/>
            <a:ext cx="310692" cy="310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79465" y="5372094"/>
            <a:ext cx="1426210" cy="344805"/>
          </a:xfrm>
          <a:custGeom>
            <a:avLst/>
            <a:gdLst/>
            <a:ahLst/>
            <a:cxnLst/>
            <a:rect l="l" t="t" r="r" b="b"/>
            <a:pathLst>
              <a:path w="1426209" h="344804">
                <a:moveTo>
                  <a:pt x="0" y="57464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368126" y="0"/>
                </a:lnTo>
                <a:lnTo>
                  <a:pt x="1390494" y="4515"/>
                </a:lnTo>
                <a:lnTo>
                  <a:pt x="1408760" y="16831"/>
                </a:lnTo>
                <a:lnTo>
                  <a:pt x="1421075" y="35097"/>
                </a:lnTo>
                <a:lnTo>
                  <a:pt x="1425591" y="57464"/>
                </a:lnTo>
                <a:lnTo>
                  <a:pt x="1425591" y="287317"/>
                </a:lnTo>
                <a:lnTo>
                  <a:pt x="1421075" y="309685"/>
                </a:lnTo>
                <a:lnTo>
                  <a:pt x="1408760" y="327950"/>
                </a:lnTo>
                <a:lnTo>
                  <a:pt x="1390494" y="340266"/>
                </a:lnTo>
                <a:lnTo>
                  <a:pt x="1368126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397304" y="539445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42426" y="5963043"/>
            <a:ext cx="335380" cy="335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60129" y="5964336"/>
            <a:ext cx="1828164" cy="344805"/>
          </a:xfrm>
          <a:custGeom>
            <a:avLst/>
            <a:gdLst/>
            <a:ahLst/>
            <a:cxnLst/>
            <a:rect l="l" t="t" r="r" b="b"/>
            <a:pathLst>
              <a:path w="1828165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4" y="0"/>
                </a:lnTo>
                <a:lnTo>
                  <a:pt x="1770539" y="0"/>
                </a:lnTo>
                <a:lnTo>
                  <a:pt x="1792907" y="4515"/>
                </a:lnTo>
                <a:lnTo>
                  <a:pt x="1811173" y="16831"/>
                </a:lnTo>
                <a:lnTo>
                  <a:pt x="1823488" y="35097"/>
                </a:lnTo>
                <a:lnTo>
                  <a:pt x="1828004" y="57465"/>
                </a:lnTo>
                <a:lnTo>
                  <a:pt x="1828004" y="287317"/>
                </a:lnTo>
                <a:lnTo>
                  <a:pt x="1823488" y="309685"/>
                </a:lnTo>
                <a:lnTo>
                  <a:pt x="1811173" y="327950"/>
                </a:lnTo>
                <a:lnTo>
                  <a:pt x="1792907" y="340266"/>
                </a:lnTo>
                <a:lnTo>
                  <a:pt x="1770539" y="344782"/>
                </a:lnTo>
                <a:lnTo>
                  <a:pt x="57464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98606" y="598576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28799" y="5396114"/>
            <a:ext cx="387961" cy="339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1780" y="5387309"/>
            <a:ext cx="1243330" cy="344805"/>
          </a:xfrm>
          <a:custGeom>
            <a:avLst/>
            <a:gdLst/>
            <a:ahLst/>
            <a:cxnLst/>
            <a:rect l="l" t="t" r="r" b="b"/>
            <a:pathLst>
              <a:path w="1243329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185465" y="0"/>
                </a:lnTo>
                <a:lnTo>
                  <a:pt x="1207832" y="4515"/>
                </a:lnTo>
                <a:lnTo>
                  <a:pt x="1226098" y="16831"/>
                </a:lnTo>
                <a:lnTo>
                  <a:pt x="1238413" y="35097"/>
                </a:lnTo>
                <a:lnTo>
                  <a:pt x="1242929" y="57465"/>
                </a:lnTo>
                <a:lnTo>
                  <a:pt x="1242929" y="287316"/>
                </a:lnTo>
                <a:lnTo>
                  <a:pt x="1238413" y="309684"/>
                </a:lnTo>
                <a:lnTo>
                  <a:pt x="1226098" y="327950"/>
                </a:lnTo>
                <a:lnTo>
                  <a:pt x="1207832" y="340266"/>
                </a:lnTo>
                <a:lnTo>
                  <a:pt x="11854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777868" y="540969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1115" y="3680459"/>
            <a:ext cx="15335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As </a:t>
            </a:r>
            <a:r>
              <a:rPr sz="2000" spc="-5" dirty="0">
                <a:latin typeface="Arial"/>
                <a:cs typeface="Arial"/>
              </a:rPr>
              <a:t>more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  products are  created…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84845" y="4774514"/>
            <a:ext cx="353268" cy="353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17402" y="4789428"/>
            <a:ext cx="2644140" cy="344805"/>
          </a:xfrm>
          <a:custGeom>
            <a:avLst/>
            <a:gdLst/>
            <a:ahLst/>
            <a:cxnLst/>
            <a:rect l="l" t="t" r="r" b="b"/>
            <a:pathLst>
              <a:path w="264414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2586105" y="0"/>
                </a:lnTo>
                <a:lnTo>
                  <a:pt x="2608473" y="4515"/>
                </a:lnTo>
                <a:lnTo>
                  <a:pt x="2626740" y="16831"/>
                </a:lnTo>
                <a:lnTo>
                  <a:pt x="2639055" y="35097"/>
                </a:lnTo>
                <a:lnTo>
                  <a:pt x="2643571" y="57465"/>
                </a:lnTo>
                <a:lnTo>
                  <a:pt x="2643571" y="287315"/>
                </a:lnTo>
                <a:lnTo>
                  <a:pt x="2639055" y="309683"/>
                </a:lnTo>
                <a:lnTo>
                  <a:pt x="2626740" y="327949"/>
                </a:lnTo>
                <a:lnTo>
                  <a:pt x="2608473" y="340265"/>
                </a:lnTo>
                <a:lnTo>
                  <a:pt x="2586105" y="344781"/>
                </a:lnTo>
                <a:lnTo>
                  <a:pt x="57465" y="344781"/>
                </a:lnTo>
                <a:lnTo>
                  <a:pt x="35097" y="340265"/>
                </a:lnTo>
                <a:lnTo>
                  <a:pt x="16831" y="327949"/>
                </a:lnTo>
                <a:lnTo>
                  <a:pt x="4515" y="309683"/>
                </a:lnTo>
                <a:lnTo>
                  <a:pt x="0" y="287315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344753" y="4812283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Nursing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Staff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at</a:t>
            </a:r>
            <a:r>
              <a:rPr sz="1800" spc="-9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776163" y="4768850"/>
            <a:ext cx="344951" cy="344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44004" y="4791501"/>
            <a:ext cx="2250440" cy="344805"/>
          </a:xfrm>
          <a:custGeom>
            <a:avLst/>
            <a:gdLst/>
            <a:ahLst/>
            <a:cxnLst/>
            <a:rect l="l" t="t" r="r" b="b"/>
            <a:pathLst>
              <a:path w="225044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2192601" y="0"/>
                </a:lnTo>
                <a:lnTo>
                  <a:pt x="2214969" y="4515"/>
                </a:lnTo>
                <a:lnTo>
                  <a:pt x="2233234" y="16831"/>
                </a:lnTo>
                <a:lnTo>
                  <a:pt x="2245550" y="35097"/>
                </a:lnTo>
                <a:lnTo>
                  <a:pt x="2250065" y="57465"/>
                </a:lnTo>
                <a:lnTo>
                  <a:pt x="2250065" y="287315"/>
                </a:lnTo>
                <a:lnTo>
                  <a:pt x="2245550" y="309683"/>
                </a:lnTo>
                <a:lnTo>
                  <a:pt x="2233234" y="327949"/>
                </a:lnTo>
                <a:lnTo>
                  <a:pt x="2214969" y="340265"/>
                </a:lnTo>
                <a:lnTo>
                  <a:pt x="219260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49"/>
                </a:lnTo>
                <a:lnTo>
                  <a:pt x="4515" y="309683"/>
                </a:lnTo>
                <a:lnTo>
                  <a:pt x="0" y="287315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132599" y="4815332"/>
            <a:ext cx="17659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Deficiencies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360130" y="4741422"/>
            <a:ext cx="402571" cy="4025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71615" y="4789427"/>
            <a:ext cx="3189674" cy="344805"/>
          </a:xfrm>
          <a:custGeom>
            <a:avLst/>
            <a:gdLst/>
            <a:ahLst/>
            <a:cxnLst/>
            <a:rect l="l" t="t" r="r" b="b"/>
            <a:pathLst>
              <a:path w="2938779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3" y="0"/>
                </a:lnTo>
                <a:lnTo>
                  <a:pt x="2881294" y="0"/>
                </a:lnTo>
                <a:lnTo>
                  <a:pt x="2903662" y="4515"/>
                </a:lnTo>
                <a:lnTo>
                  <a:pt x="2921928" y="16830"/>
                </a:lnTo>
                <a:lnTo>
                  <a:pt x="2934242" y="35096"/>
                </a:lnTo>
                <a:lnTo>
                  <a:pt x="2938758" y="57464"/>
                </a:lnTo>
                <a:lnTo>
                  <a:pt x="2938758" y="287316"/>
                </a:lnTo>
                <a:lnTo>
                  <a:pt x="2934242" y="309684"/>
                </a:lnTo>
                <a:lnTo>
                  <a:pt x="2921928" y="327950"/>
                </a:lnTo>
                <a:lnTo>
                  <a:pt x="2903662" y="340265"/>
                </a:lnTo>
                <a:lnTo>
                  <a:pt x="2881294" y="344781"/>
                </a:lnTo>
                <a:lnTo>
                  <a:pt x="57463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810971" y="4812622"/>
            <a:ext cx="2784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 Community</a:t>
            </a:r>
            <a:r>
              <a:rPr sz="1800" spc="-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56028" y="1888235"/>
            <a:ext cx="5072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…more complex measures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computed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78069" y="3288626"/>
            <a:ext cx="582295" cy="1406525"/>
          </a:xfrm>
          <a:custGeom>
            <a:avLst/>
            <a:gdLst/>
            <a:ahLst/>
            <a:cxnLst/>
            <a:rect l="l" t="t" r="r" b="b"/>
            <a:pathLst>
              <a:path w="582295" h="1406525">
                <a:moveTo>
                  <a:pt x="510654" y="0"/>
                </a:moveTo>
                <a:lnTo>
                  <a:pt x="368719" y="71627"/>
                </a:lnTo>
                <a:lnTo>
                  <a:pt x="422109" y="89204"/>
                </a:lnTo>
                <a:lnTo>
                  <a:pt x="0" y="1371320"/>
                </a:lnTo>
                <a:lnTo>
                  <a:pt x="106781" y="1406474"/>
                </a:lnTo>
                <a:lnTo>
                  <a:pt x="528878" y="124358"/>
                </a:lnTo>
                <a:lnTo>
                  <a:pt x="573400" y="124358"/>
                </a:lnTo>
                <a:lnTo>
                  <a:pt x="510654" y="0"/>
                </a:lnTo>
                <a:close/>
              </a:path>
              <a:path w="582295" h="1406525">
                <a:moveTo>
                  <a:pt x="573400" y="124358"/>
                </a:moveTo>
                <a:lnTo>
                  <a:pt x="528878" y="124358"/>
                </a:lnTo>
                <a:lnTo>
                  <a:pt x="582269" y="141935"/>
                </a:lnTo>
                <a:lnTo>
                  <a:pt x="573400" y="12435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78506" y="3288598"/>
            <a:ext cx="582295" cy="1407160"/>
          </a:xfrm>
          <a:custGeom>
            <a:avLst/>
            <a:gdLst/>
            <a:ahLst/>
            <a:cxnLst/>
            <a:rect l="l" t="t" r="r" b="b"/>
            <a:pathLst>
              <a:path w="582295" h="1407160">
                <a:moveTo>
                  <a:pt x="368315" y="71668"/>
                </a:moveTo>
                <a:lnTo>
                  <a:pt x="510225" y="0"/>
                </a:lnTo>
                <a:lnTo>
                  <a:pt x="581893" y="141909"/>
                </a:lnTo>
                <a:lnTo>
                  <a:pt x="528498" y="124349"/>
                </a:lnTo>
                <a:lnTo>
                  <a:pt x="106788" y="1406622"/>
                </a:lnTo>
                <a:lnTo>
                  <a:pt x="0" y="1371502"/>
                </a:lnTo>
                <a:lnTo>
                  <a:pt x="421710" y="89229"/>
                </a:lnTo>
                <a:lnTo>
                  <a:pt x="368315" y="71668"/>
                </a:lnTo>
                <a:close/>
              </a:path>
            </a:pathLst>
          </a:custGeom>
          <a:ln w="254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93567" y="3253483"/>
            <a:ext cx="225425" cy="1465580"/>
          </a:xfrm>
          <a:custGeom>
            <a:avLst/>
            <a:gdLst/>
            <a:ahLst/>
            <a:cxnLst/>
            <a:rect l="l" t="t" r="r" b="b"/>
            <a:pathLst>
              <a:path w="225425" h="1465579">
                <a:moveTo>
                  <a:pt x="168617" y="112407"/>
                </a:moveTo>
                <a:lnTo>
                  <a:pt x="56210" y="112407"/>
                </a:lnTo>
                <a:lnTo>
                  <a:pt x="56210" y="1465491"/>
                </a:lnTo>
                <a:lnTo>
                  <a:pt x="168617" y="1465491"/>
                </a:lnTo>
                <a:lnTo>
                  <a:pt x="168617" y="112407"/>
                </a:lnTo>
                <a:close/>
              </a:path>
              <a:path w="225425" h="1465579">
                <a:moveTo>
                  <a:pt x="112420" y="0"/>
                </a:moveTo>
                <a:lnTo>
                  <a:pt x="0" y="112407"/>
                </a:lnTo>
                <a:lnTo>
                  <a:pt x="224828" y="112407"/>
                </a:lnTo>
                <a:lnTo>
                  <a:pt x="11242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93567" y="3253478"/>
            <a:ext cx="224790" cy="1464945"/>
          </a:xfrm>
          <a:custGeom>
            <a:avLst/>
            <a:gdLst/>
            <a:ahLst/>
            <a:cxnLst/>
            <a:rect l="l" t="t" r="r" b="b"/>
            <a:pathLst>
              <a:path w="224790" h="1464945">
                <a:moveTo>
                  <a:pt x="0" y="112356"/>
                </a:moveTo>
                <a:lnTo>
                  <a:pt x="112356" y="0"/>
                </a:lnTo>
                <a:lnTo>
                  <a:pt x="224713" y="112356"/>
                </a:lnTo>
                <a:lnTo>
                  <a:pt x="168535" y="112356"/>
                </a:lnTo>
                <a:lnTo>
                  <a:pt x="168535" y="1464743"/>
                </a:lnTo>
                <a:lnTo>
                  <a:pt x="56179" y="1464743"/>
                </a:lnTo>
                <a:lnTo>
                  <a:pt x="56179" y="112356"/>
                </a:lnTo>
                <a:lnTo>
                  <a:pt x="0" y="112356"/>
                </a:lnTo>
                <a:close/>
              </a:path>
            </a:pathLst>
          </a:custGeom>
          <a:ln w="25387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91867" y="3260269"/>
            <a:ext cx="521334" cy="1440180"/>
          </a:xfrm>
          <a:custGeom>
            <a:avLst/>
            <a:gdLst/>
            <a:ahLst/>
            <a:cxnLst/>
            <a:rect l="l" t="t" r="r" b="b"/>
            <a:pathLst>
              <a:path w="521334" h="1440179">
                <a:moveTo>
                  <a:pt x="170731" y="123228"/>
                </a:moveTo>
                <a:lnTo>
                  <a:pt x="54241" y="123228"/>
                </a:lnTo>
                <a:lnTo>
                  <a:pt x="412559" y="1439938"/>
                </a:lnTo>
                <a:lnTo>
                  <a:pt x="521030" y="1410411"/>
                </a:lnTo>
                <a:lnTo>
                  <a:pt x="170731" y="123228"/>
                </a:lnTo>
                <a:close/>
              </a:path>
              <a:path w="521334" h="1440179">
                <a:moveTo>
                  <a:pt x="78955" y="0"/>
                </a:moveTo>
                <a:lnTo>
                  <a:pt x="0" y="137985"/>
                </a:lnTo>
                <a:lnTo>
                  <a:pt x="54241" y="123228"/>
                </a:lnTo>
                <a:lnTo>
                  <a:pt x="170731" y="123228"/>
                </a:lnTo>
                <a:lnTo>
                  <a:pt x="162699" y="93713"/>
                </a:lnTo>
                <a:lnTo>
                  <a:pt x="216941" y="78955"/>
                </a:lnTo>
                <a:lnTo>
                  <a:pt x="789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91901" y="3260233"/>
            <a:ext cx="521970" cy="1440815"/>
          </a:xfrm>
          <a:custGeom>
            <a:avLst/>
            <a:gdLst/>
            <a:ahLst/>
            <a:cxnLst/>
            <a:rect l="l" t="t" r="r" b="b"/>
            <a:pathLst>
              <a:path w="521970" h="1440814">
                <a:moveTo>
                  <a:pt x="0" y="138053"/>
                </a:moveTo>
                <a:lnTo>
                  <a:pt x="78949" y="0"/>
                </a:lnTo>
                <a:lnTo>
                  <a:pt x="217003" y="78948"/>
                </a:lnTo>
                <a:lnTo>
                  <a:pt x="162752" y="93725"/>
                </a:lnTo>
                <a:lnTo>
                  <a:pt x="521490" y="1410828"/>
                </a:lnTo>
                <a:lnTo>
                  <a:pt x="412988" y="1440381"/>
                </a:lnTo>
                <a:lnTo>
                  <a:pt x="54250" y="123277"/>
                </a:lnTo>
                <a:lnTo>
                  <a:pt x="0" y="138053"/>
                </a:lnTo>
                <a:close/>
              </a:path>
            </a:pathLst>
          </a:custGeom>
          <a:ln w="25409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90389" y="2726385"/>
            <a:ext cx="271931" cy="2937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14231" y="2726385"/>
            <a:ext cx="344952" cy="3449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26505" y="2718949"/>
            <a:ext cx="4356735" cy="344805"/>
          </a:xfrm>
          <a:custGeom>
            <a:avLst/>
            <a:gdLst/>
            <a:ahLst/>
            <a:cxnLst/>
            <a:rect l="l" t="t" r="r" b="b"/>
            <a:pathLst>
              <a:path w="4356734" h="344805">
                <a:moveTo>
                  <a:pt x="0" y="57466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4299265" y="0"/>
                </a:lnTo>
                <a:lnTo>
                  <a:pt x="4321633" y="4515"/>
                </a:lnTo>
                <a:lnTo>
                  <a:pt x="4339899" y="16831"/>
                </a:lnTo>
                <a:lnTo>
                  <a:pt x="4352215" y="35097"/>
                </a:lnTo>
                <a:lnTo>
                  <a:pt x="4356731" y="57466"/>
                </a:lnTo>
                <a:lnTo>
                  <a:pt x="4356731" y="287316"/>
                </a:lnTo>
                <a:lnTo>
                  <a:pt x="4352215" y="309684"/>
                </a:lnTo>
                <a:lnTo>
                  <a:pt x="4339899" y="327950"/>
                </a:lnTo>
                <a:lnTo>
                  <a:pt x="4321633" y="340266"/>
                </a:lnTo>
                <a:lnTo>
                  <a:pt x="42992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6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009031" y="2742691"/>
            <a:ext cx="243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Climate</a:t>
            </a:r>
            <a:r>
              <a:rPr sz="1800" spc="-9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Resilience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Curated Data </a:t>
            </a:r>
            <a:r>
              <a:rPr dirty="0"/>
              <a:t>Enterprise Process Over</a:t>
            </a:r>
            <a:r>
              <a:rPr spc="-90" dirty="0"/>
              <a:t> </a:t>
            </a:r>
            <a:r>
              <a:rPr dirty="0"/>
              <a:t>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114" y="1263319"/>
            <a:ext cx="2019541" cy="137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338" y="1272373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366799" y="536321"/>
                </a:moveTo>
                <a:lnTo>
                  <a:pt x="1147432" y="536321"/>
                </a:lnTo>
                <a:lnTo>
                  <a:pt x="1257122" y="674344"/>
                </a:lnTo>
                <a:lnTo>
                  <a:pt x="1366799" y="536321"/>
                </a:lnTo>
                <a:close/>
              </a:path>
              <a:path w="1367155" h="674369">
                <a:moveTo>
                  <a:pt x="642480" y="0"/>
                </a:moveTo>
                <a:lnTo>
                  <a:pt x="591857" y="3147"/>
                </a:lnTo>
                <a:lnTo>
                  <a:pt x="542371" y="9629"/>
                </a:lnTo>
                <a:lnTo>
                  <a:pt x="494159" y="19321"/>
                </a:lnTo>
                <a:lnTo>
                  <a:pt x="447359" y="32093"/>
                </a:lnTo>
                <a:lnTo>
                  <a:pt x="402106" y="47820"/>
                </a:lnTo>
                <a:lnTo>
                  <a:pt x="358537" y="66375"/>
                </a:lnTo>
                <a:lnTo>
                  <a:pt x="316788" y="87630"/>
                </a:lnTo>
                <a:lnTo>
                  <a:pt x="276997" y="111457"/>
                </a:lnTo>
                <a:lnTo>
                  <a:pt x="239300" y="137731"/>
                </a:lnTo>
                <a:lnTo>
                  <a:pt x="203834" y="166324"/>
                </a:lnTo>
                <a:lnTo>
                  <a:pt x="170735" y="197109"/>
                </a:lnTo>
                <a:lnTo>
                  <a:pt x="140140" y="229959"/>
                </a:lnTo>
                <a:lnTo>
                  <a:pt x="112185" y="264747"/>
                </a:lnTo>
                <a:lnTo>
                  <a:pt x="87007" y="301345"/>
                </a:lnTo>
                <a:lnTo>
                  <a:pt x="64743" y="339627"/>
                </a:lnTo>
                <a:lnTo>
                  <a:pt x="45530" y="379466"/>
                </a:lnTo>
                <a:lnTo>
                  <a:pt x="29503" y="420734"/>
                </a:lnTo>
                <a:lnTo>
                  <a:pt x="16800" y="463304"/>
                </a:lnTo>
                <a:lnTo>
                  <a:pt x="7558" y="507050"/>
                </a:lnTo>
                <a:lnTo>
                  <a:pt x="1912" y="551844"/>
                </a:lnTo>
                <a:lnTo>
                  <a:pt x="0" y="597560"/>
                </a:lnTo>
                <a:lnTo>
                  <a:pt x="126504" y="597560"/>
                </a:lnTo>
                <a:lnTo>
                  <a:pt x="128862" y="553099"/>
                </a:lnTo>
                <a:lnTo>
                  <a:pt x="135794" y="509784"/>
                </a:lnTo>
                <a:lnTo>
                  <a:pt x="147094" y="467805"/>
                </a:lnTo>
                <a:lnTo>
                  <a:pt x="162551" y="427351"/>
                </a:lnTo>
                <a:lnTo>
                  <a:pt x="181957" y="388610"/>
                </a:lnTo>
                <a:lnTo>
                  <a:pt x="205104" y="351773"/>
                </a:lnTo>
                <a:lnTo>
                  <a:pt x="231781" y="317028"/>
                </a:lnTo>
                <a:lnTo>
                  <a:pt x="261782" y="284565"/>
                </a:lnTo>
                <a:lnTo>
                  <a:pt x="294896" y="254572"/>
                </a:lnTo>
                <a:lnTo>
                  <a:pt x="330915" y="227238"/>
                </a:lnTo>
                <a:lnTo>
                  <a:pt x="369631" y="202754"/>
                </a:lnTo>
                <a:lnTo>
                  <a:pt x="410833" y="181307"/>
                </a:lnTo>
                <a:lnTo>
                  <a:pt x="454315" y="163087"/>
                </a:lnTo>
                <a:lnTo>
                  <a:pt x="499865" y="148284"/>
                </a:lnTo>
                <a:lnTo>
                  <a:pt x="547277" y="137086"/>
                </a:lnTo>
                <a:lnTo>
                  <a:pt x="596341" y="129683"/>
                </a:lnTo>
                <a:lnTo>
                  <a:pt x="646849" y="126263"/>
                </a:lnTo>
                <a:lnTo>
                  <a:pt x="1070696" y="126263"/>
                </a:lnTo>
                <a:lnTo>
                  <a:pt x="1063457" y="120929"/>
                </a:lnTo>
                <a:lnTo>
                  <a:pt x="1023420" y="95603"/>
                </a:lnTo>
                <a:lnTo>
                  <a:pt x="981331" y="72951"/>
                </a:lnTo>
                <a:lnTo>
                  <a:pt x="937345" y="53101"/>
                </a:lnTo>
                <a:lnTo>
                  <a:pt x="891622" y="36181"/>
                </a:lnTo>
                <a:lnTo>
                  <a:pt x="844320" y="22318"/>
                </a:lnTo>
                <a:lnTo>
                  <a:pt x="795597" y="11640"/>
                </a:lnTo>
                <a:lnTo>
                  <a:pt x="745610" y="4276"/>
                </a:lnTo>
                <a:lnTo>
                  <a:pt x="694519" y="353"/>
                </a:lnTo>
                <a:lnTo>
                  <a:pt x="642480" y="0"/>
                </a:lnTo>
                <a:close/>
              </a:path>
              <a:path w="1367155" h="674369">
                <a:moveTo>
                  <a:pt x="1070696" y="126263"/>
                </a:moveTo>
                <a:lnTo>
                  <a:pt x="646849" y="126263"/>
                </a:lnTo>
                <a:lnTo>
                  <a:pt x="699960" y="127126"/>
                </a:lnTo>
                <a:lnTo>
                  <a:pt x="751790" y="132445"/>
                </a:lnTo>
                <a:lnTo>
                  <a:pt x="802082" y="142017"/>
                </a:lnTo>
                <a:lnTo>
                  <a:pt x="850576" y="155636"/>
                </a:lnTo>
                <a:lnTo>
                  <a:pt x="897013" y="173100"/>
                </a:lnTo>
                <a:lnTo>
                  <a:pt x="941135" y="194204"/>
                </a:lnTo>
                <a:lnTo>
                  <a:pt x="982683" y="218746"/>
                </a:lnTo>
                <a:lnTo>
                  <a:pt x="1021398" y="246520"/>
                </a:lnTo>
                <a:lnTo>
                  <a:pt x="1057022" y="277323"/>
                </a:lnTo>
                <a:lnTo>
                  <a:pt x="1089296" y="310951"/>
                </a:lnTo>
                <a:lnTo>
                  <a:pt x="1117961" y="347201"/>
                </a:lnTo>
                <a:lnTo>
                  <a:pt x="1142759" y="385868"/>
                </a:lnTo>
                <a:lnTo>
                  <a:pt x="1163431" y="426749"/>
                </a:lnTo>
                <a:lnTo>
                  <a:pt x="1179718" y="469640"/>
                </a:lnTo>
                <a:lnTo>
                  <a:pt x="1191361" y="514337"/>
                </a:lnTo>
                <a:lnTo>
                  <a:pt x="1194562" y="536321"/>
                </a:lnTo>
                <a:lnTo>
                  <a:pt x="1322146" y="536321"/>
                </a:lnTo>
                <a:lnTo>
                  <a:pt x="1316101" y="493090"/>
                </a:lnTo>
                <a:lnTo>
                  <a:pt x="1305293" y="448064"/>
                </a:lnTo>
                <a:lnTo>
                  <a:pt x="1290852" y="404433"/>
                </a:lnTo>
                <a:lnTo>
                  <a:pt x="1272934" y="362324"/>
                </a:lnTo>
                <a:lnTo>
                  <a:pt x="1251699" y="321865"/>
                </a:lnTo>
                <a:lnTo>
                  <a:pt x="1227303" y="283184"/>
                </a:lnTo>
                <a:lnTo>
                  <a:pt x="1199905" y="246409"/>
                </a:lnTo>
                <a:lnTo>
                  <a:pt x="1169664" y="211668"/>
                </a:lnTo>
                <a:lnTo>
                  <a:pt x="1136737" y="179089"/>
                </a:lnTo>
                <a:lnTo>
                  <a:pt x="1101281" y="148800"/>
                </a:lnTo>
                <a:lnTo>
                  <a:pt x="1070696" y="1262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574" y="1263319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574" y="1450225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574" y="1635683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4114" y="1254997"/>
            <a:ext cx="2019935" cy="50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40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Discovery </a:t>
            </a:r>
            <a:r>
              <a:rPr sz="550" spc="-15" dirty="0">
                <a:solidFill>
                  <a:srgbClr val="FFFFFF"/>
                </a:solidFill>
                <a:latin typeface="Arial"/>
                <a:cs typeface="Arial"/>
              </a:rPr>
              <a:t>[Inventory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550" spc="-35" dirty="0">
                <a:solidFill>
                  <a:srgbClr val="FFFFFF"/>
                </a:solidFill>
                <a:latin typeface="Arial"/>
                <a:cs typeface="Arial"/>
              </a:rPr>
              <a:t>Screening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5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5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6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1905" y="1264043"/>
            <a:ext cx="219075" cy="1376045"/>
          </a:xfrm>
          <a:custGeom>
            <a:avLst/>
            <a:gdLst/>
            <a:ahLst/>
            <a:cxnLst/>
            <a:rect l="l" t="t" r="r" b="b"/>
            <a:pathLst>
              <a:path w="219075" h="1376045">
                <a:moveTo>
                  <a:pt x="0" y="1375562"/>
                </a:moveTo>
                <a:lnTo>
                  <a:pt x="219036" y="1375562"/>
                </a:lnTo>
                <a:lnTo>
                  <a:pt x="219036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38986" y="1536827"/>
            <a:ext cx="125730" cy="829310"/>
          </a:xfrm>
          <a:prstGeom prst="rect">
            <a:avLst/>
          </a:prstGeom>
        </p:spPr>
        <p:txBody>
          <a:bodyPr vert="vert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762" y="1943794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72224" y="138023"/>
                </a:moveTo>
                <a:lnTo>
                  <a:pt x="44653" y="138023"/>
                </a:lnTo>
                <a:lnTo>
                  <a:pt x="50698" y="181254"/>
                </a:lnTo>
                <a:lnTo>
                  <a:pt x="61505" y="226279"/>
                </a:lnTo>
                <a:lnTo>
                  <a:pt x="75947" y="269911"/>
                </a:lnTo>
                <a:lnTo>
                  <a:pt x="93864" y="312020"/>
                </a:lnTo>
                <a:lnTo>
                  <a:pt x="115100" y="352479"/>
                </a:lnTo>
                <a:lnTo>
                  <a:pt x="139496" y="391159"/>
                </a:lnTo>
                <a:lnTo>
                  <a:pt x="166893" y="427934"/>
                </a:lnTo>
                <a:lnTo>
                  <a:pt x="197135" y="462675"/>
                </a:lnTo>
                <a:lnTo>
                  <a:pt x="230062" y="495254"/>
                </a:lnTo>
                <a:lnTo>
                  <a:pt x="265517" y="525543"/>
                </a:lnTo>
                <a:lnTo>
                  <a:pt x="303342" y="553415"/>
                </a:lnTo>
                <a:lnTo>
                  <a:pt x="343378" y="578740"/>
                </a:lnTo>
                <a:lnTo>
                  <a:pt x="385468" y="601392"/>
                </a:lnTo>
                <a:lnTo>
                  <a:pt x="429453" y="621242"/>
                </a:lnTo>
                <a:lnTo>
                  <a:pt x="475176" y="638163"/>
                </a:lnTo>
                <a:lnTo>
                  <a:pt x="522478" y="652026"/>
                </a:lnTo>
                <a:lnTo>
                  <a:pt x="571201" y="662704"/>
                </a:lnTo>
                <a:lnTo>
                  <a:pt x="621188" y="670068"/>
                </a:lnTo>
                <a:lnTo>
                  <a:pt x="672280" y="673991"/>
                </a:lnTo>
                <a:lnTo>
                  <a:pt x="724319" y="674344"/>
                </a:lnTo>
                <a:lnTo>
                  <a:pt x="774942" y="671197"/>
                </a:lnTo>
                <a:lnTo>
                  <a:pt x="824428" y="664714"/>
                </a:lnTo>
                <a:lnTo>
                  <a:pt x="872639" y="655023"/>
                </a:lnTo>
                <a:lnTo>
                  <a:pt x="919440" y="642250"/>
                </a:lnTo>
                <a:lnTo>
                  <a:pt x="964693" y="626523"/>
                </a:lnTo>
                <a:lnTo>
                  <a:pt x="1008262" y="607969"/>
                </a:lnTo>
                <a:lnTo>
                  <a:pt x="1050010" y="586714"/>
                </a:lnTo>
                <a:lnTo>
                  <a:pt x="1089801" y="562886"/>
                </a:lnTo>
                <a:lnTo>
                  <a:pt x="1111044" y="548081"/>
                </a:lnTo>
                <a:lnTo>
                  <a:pt x="719950" y="548081"/>
                </a:lnTo>
                <a:lnTo>
                  <a:pt x="666839" y="547217"/>
                </a:lnTo>
                <a:lnTo>
                  <a:pt x="615008" y="541898"/>
                </a:lnTo>
                <a:lnTo>
                  <a:pt x="564716" y="532327"/>
                </a:lnTo>
                <a:lnTo>
                  <a:pt x="516223" y="518707"/>
                </a:lnTo>
                <a:lnTo>
                  <a:pt x="469785" y="501244"/>
                </a:lnTo>
                <a:lnTo>
                  <a:pt x="425663" y="480139"/>
                </a:lnTo>
                <a:lnTo>
                  <a:pt x="384115" y="455598"/>
                </a:lnTo>
                <a:lnTo>
                  <a:pt x="345399" y="427824"/>
                </a:lnTo>
                <a:lnTo>
                  <a:pt x="309774" y="397021"/>
                </a:lnTo>
                <a:lnTo>
                  <a:pt x="277499" y="363393"/>
                </a:lnTo>
                <a:lnTo>
                  <a:pt x="248832" y="327143"/>
                </a:lnTo>
                <a:lnTo>
                  <a:pt x="224033" y="288476"/>
                </a:lnTo>
                <a:lnTo>
                  <a:pt x="203359" y="247595"/>
                </a:lnTo>
                <a:lnTo>
                  <a:pt x="187070" y="204704"/>
                </a:lnTo>
                <a:lnTo>
                  <a:pt x="175425" y="160007"/>
                </a:lnTo>
                <a:lnTo>
                  <a:pt x="172224" y="138023"/>
                </a:lnTo>
                <a:close/>
              </a:path>
              <a:path w="1367155" h="674369">
                <a:moveTo>
                  <a:pt x="1366799" y="76784"/>
                </a:moveTo>
                <a:lnTo>
                  <a:pt x="1240294" y="76784"/>
                </a:lnTo>
                <a:lnTo>
                  <a:pt x="1237937" y="121245"/>
                </a:lnTo>
                <a:lnTo>
                  <a:pt x="1231004" y="164560"/>
                </a:lnTo>
                <a:lnTo>
                  <a:pt x="1219705" y="206539"/>
                </a:lnTo>
                <a:lnTo>
                  <a:pt x="1204247" y="246993"/>
                </a:lnTo>
                <a:lnTo>
                  <a:pt x="1184841" y="285733"/>
                </a:lnTo>
                <a:lnTo>
                  <a:pt x="1161695" y="322570"/>
                </a:lnTo>
                <a:lnTo>
                  <a:pt x="1135017" y="357315"/>
                </a:lnTo>
                <a:lnTo>
                  <a:pt x="1105017" y="389779"/>
                </a:lnTo>
                <a:lnTo>
                  <a:pt x="1071902" y="419772"/>
                </a:lnTo>
                <a:lnTo>
                  <a:pt x="1035883" y="447105"/>
                </a:lnTo>
                <a:lnTo>
                  <a:pt x="997168" y="471590"/>
                </a:lnTo>
                <a:lnTo>
                  <a:pt x="955965" y="493037"/>
                </a:lnTo>
                <a:lnTo>
                  <a:pt x="912484" y="511256"/>
                </a:lnTo>
                <a:lnTo>
                  <a:pt x="866933" y="526060"/>
                </a:lnTo>
                <a:lnTo>
                  <a:pt x="819521" y="537258"/>
                </a:lnTo>
                <a:lnTo>
                  <a:pt x="770457" y="544661"/>
                </a:lnTo>
                <a:lnTo>
                  <a:pt x="719950" y="548081"/>
                </a:lnTo>
                <a:lnTo>
                  <a:pt x="1111044" y="548081"/>
                </a:lnTo>
                <a:lnTo>
                  <a:pt x="1162964" y="508019"/>
                </a:lnTo>
                <a:lnTo>
                  <a:pt x="1196064" y="477234"/>
                </a:lnTo>
                <a:lnTo>
                  <a:pt x="1226659" y="444384"/>
                </a:lnTo>
                <a:lnTo>
                  <a:pt x="1254614" y="409597"/>
                </a:lnTo>
                <a:lnTo>
                  <a:pt x="1279791" y="372999"/>
                </a:lnTo>
                <a:lnTo>
                  <a:pt x="1302055" y="334716"/>
                </a:lnTo>
                <a:lnTo>
                  <a:pt x="1321269" y="294878"/>
                </a:lnTo>
                <a:lnTo>
                  <a:pt x="1337295" y="253610"/>
                </a:lnTo>
                <a:lnTo>
                  <a:pt x="1349998" y="211039"/>
                </a:lnTo>
                <a:lnTo>
                  <a:pt x="1359241" y="167293"/>
                </a:lnTo>
                <a:lnTo>
                  <a:pt x="1364887" y="122499"/>
                </a:lnTo>
                <a:lnTo>
                  <a:pt x="1366799" y="76784"/>
                </a:lnTo>
                <a:close/>
              </a:path>
              <a:path w="1367155" h="674369">
                <a:moveTo>
                  <a:pt x="109677" y="0"/>
                </a:moveTo>
                <a:lnTo>
                  <a:pt x="0" y="138023"/>
                </a:lnTo>
                <a:lnTo>
                  <a:pt x="219367" y="138023"/>
                </a:lnTo>
                <a:lnTo>
                  <a:pt x="109677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311" y="2022646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620" y="0"/>
                </a:lnTo>
              </a:path>
            </a:pathLst>
          </a:custGeom>
          <a:ln w="102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579" y="2022648"/>
            <a:ext cx="2017395" cy="0"/>
          </a:xfrm>
          <a:custGeom>
            <a:avLst/>
            <a:gdLst/>
            <a:ahLst/>
            <a:cxnLst/>
            <a:rect l="l" t="t" r="r" b="b"/>
            <a:pathLst>
              <a:path w="2017395">
                <a:moveTo>
                  <a:pt x="0" y="0"/>
                </a:moveTo>
                <a:lnTo>
                  <a:pt x="2017270" y="0"/>
                </a:lnTo>
              </a:path>
            </a:pathLst>
          </a:custGeom>
          <a:ln w="1167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4114" y="1811355"/>
            <a:ext cx="201993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115" algn="ctr">
              <a:lnSpc>
                <a:spcPts val="810"/>
              </a:lnSpc>
              <a:spcBef>
                <a:spcPts val="135"/>
              </a:spcBef>
            </a:pPr>
            <a:r>
              <a:rPr sz="700" b="1" spc="-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700">
              <a:latin typeface="Arial"/>
              <a:cs typeface="Arial"/>
            </a:endParaRPr>
          </a:p>
          <a:p>
            <a:pPr marL="31115" algn="ctr">
              <a:lnSpc>
                <a:spcPts val="450"/>
              </a:lnSpc>
            </a:pPr>
            <a:r>
              <a:rPr sz="400" spc="-1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 Exploration</a:t>
            </a:r>
            <a:endParaRPr sz="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5574" y="2123414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4114" y="2126771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5574" y="2310320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30" y="1263319"/>
            <a:ext cx="220979" cy="1376045"/>
          </a:xfrm>
          <a:custGeom>
            <a:avLst/>
            <a:gdLst/>
            <a:ahLst/>
            <a:cxnLst/>
            <a:rect l="l" t="t" r="r" b="b"/>
            <a:pathLst>
              <a:path w="220979" h="1376045">
                <a:moveTo>
                  <a:pt x="0" y="1375562"/>
                </a:moveTo>
                <a:lnTo>
                  <a:pt x="220497" y="1375562"/>
                </a:lnTo>
                <a:lnTo>
                  <a:pt x="220497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1377" y="1380137"/>
            <a:ext cx="125730" cy="114173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114" y="2315143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0"/>
              </a:spcBef>
            </a:pP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17400" y="5392680"/>
            <a:ext cx="1794510" cy="344805"/>
          </a:xfrm>
          <a:custGeom>
            <a:avLst/>
            <a:gdLst/>
            <a:ahLst/>
            <a:cxnLst/>
            <a:rect l="l" t="t" r="r" b="b"/>
            <a:pathLst>
              <a:path w="1794510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736450" y="0"/>
                </a:lnTo>
                <a:lnTo>
                  <a:pt x="1758817" y="4515"/>
                </a:lnTo>
                <a:lnTo>
                  <a:pt x="1777083" y="16831"/>
                </a:lnTo>
                <a:lnTo>
                  <a:pt x="1789398" y="35096"/>
                </a:lnTo>
                <a:lnTo>
                  <a:pt x="1793914" y="57464"/>
                </a:lnTo>
                <a:lnTo>
                  <a:pt x="1793914" y="287316"/>
                </a:lnTo>
                <a:lnTo>
                  <a:pt x="1789398" y="309684"/>
                </a:lnTo>
                <a:lnTo>
                  <a:pt x="1777083" y="327950"/>
                </a:lnTo>
                <a:lnTo>
                  <a:pt x="1758817" y="340265"/>
                </a:lnTo>
                <a:lnTo>
                  <a:pt x="1736450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60639" y="5415788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Geog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89859" y="5425046"/>
            <a:ext cx="451558" cy="30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17400" y="5974801"/>
            <a:ext cx="1362710" cy="344805"/>
          </a:xfrm>
          <a:custGeom>
            <a:avLst/>
            <a:gdLst/>
            <a:ahLst/>
            <a:cxnLst/>
            <a:rect l="l" t="t" r="r" b="b"/>
            <a:pathLst>
              <a:path w="136271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305191" y="0"/>
                </a:lnTo>
                <a:lnTo>
                  <a:pt x="1327558" y="4515"/>
                </a:lnTo>
                <a:lnTo>
                  <a:pt x="1345824" y="16830"/>
                </a:lnTo>
                <a:lnTo>
                  <a:pt x="1358139" y="35096"/>
                </a:lnTo>
                <a:lnTo>
                  <a:pt x="1362655" y="57464"/>
                </a:lnTo>
                <a:lnTo>
                  <a:pt x="1362655" y="287316"/>
                </a:lnTo>
                <a:lnTo>
                  <a:pt x="1358139" y="309684"/>
                </a:lnTo>
                <a:lnTo>
                  <a:pt x="1345824" y="327950"/>
                </a:lnTo>
                <a:lnTo>
                  <a:pt x="1327558" y="340265"/>
                </a:lnTo>
                <a:lnTo>
                  <a:pt x="130519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47939" y="5997955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Peop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22206" y="5963043"/>
            <a:ext cx="346631" cy="346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1912" y="5387873"/>
            <a:ext cx="1037590" cy="344805"/>
          </a:xfrm>
          <a:custGeom>
            <a:avLst/>
            <a:gdLst/>
            <a:ahLst/>
            <a:cxnLst/>
            <a:rect l="l" t="t" r="r" b="b"/>
            <a:pathLst>
              <a:path w="1037589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979942" y="0"/>
                </a:lnTo>
                <a:lnTo>
                  <a:pt x="1002309" y="4515"/>
                </a:lnTo>
                <a:lnTo>
                  <a:pt x="1020575" y="16831"/>
                </a:lnTo>
                <a:lnTo>
                  <a:pt x="1032890" y="35096"/>
                </a:lnTo>
                <a:lnTo>
                  <a:pt x="1037406" y="57464"/>
                </a:lnTo>
                <a:lnTo>
                  <a:pt x="1037406" y="287316"/>
                </a:lnTo>
                <a:lnTo>
                  <a:pt x="1032890" y="309684"/>
                </a:lnTo>
                <a:lnTo>
                  <a:pt x="1020575" y="327950"/>
                </a:lnTo>
                <a:lnTo>
                  <a:pt x="1002309" y="340265"/>
                </a:lnTo>
                <a:lnTo>
                  <a:pt x="979942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45614" y="540969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98199" y="5407304"/>
            <a:ext cx="280891" cy="280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7803" y="5974800"/>
            <a:ext cx="1701800" cy="344805"/>
          </a:xfrm>
          <a:custGeom>
            <a:avLst/>
            <a:gdLst/>
            <a:ahLst/>
            <a:cxnLst/>
            <a:rect l="l" t="t" r="r" b="b"/>
            <a:pathLst>
              <a:path w="170180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644241" y="0"/>
                </a:lnTo>
                <a:lnTo>
                  <a:pt x="1666608" y="4515"/>
                </a:lnTo>
                <a:lnTo>
                  <a:pt x="1684873" y="16830"/>
                </a:lnTo>
                <a:lnTo>
                  <a:pt x="1697188" y="35096"/>
                </a:lnTo>
                <a:lnTo>
                  <a:pt x="1701704" y="57464"/>
                </a:lnTo>
                <a:lnTo>
                  <a:pt x="1701704" y="287317"/>
                </a:lnTo>
                <a:lnTo>
                  <a:pt x="1697188" y="309685"/>
                </a:lnTo>
                <a:lnTo>
                  <a:pt x="1684873" y="327951"/>
                </a:lnTo>
                <a:lnTo>
                  <a:pt x="1666608" y="340266"/>
                </a:lnTo>
                <a:lnTo>
                  <a:pt x="1644241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0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40867" y="5997955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Businesses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05528" y="6010655"/>
            <a:ext cx="265175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454716" y="6033516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39599" y="5434327"/>
            <a:ext cx="298804" cy="288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9531" y="5395035"/>
            <a:ext cx="1569085" cy="344805"/>
          </a:xfrm>
          <a:custGeom>
            <a:avLst/>
            <a:gdLst/>
            <a:ahLst/>
            <a:cxnLst/>
            <a:rect l="l" t="t" r="r" b="b"/>
            <a:pathLst>
              <a:path w="1569084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11394" y="0"/>
                </a:lnTo>
                <a:lnTo>
                  <a:pt x="1533762" y="4515"/>
                </a:lnTo>
                <a:lnTo>
                  <a:pt x="1552028" y="16831"/>
                </a:lnTo>
                <a:lnTo>
                  <a:pt x="1564343" y="35096"/>
                </a:lnTo>
                <a:lnTo>
                  <a:pt x="1568859" y="57464"/>
                </a:lnTo>
                <a:lnTo>
                  <a:pt x="1568859" y="287317"/>
                </a:lnTo>
                <a:lnTo>
                  <a:pt x="1564343" y="309685"/>
                </a:lnTo>
                <a:lnTo>
                  <a:pt x="1552028" y="327951"/>
                </a:lnTo>
                <a:lnTo>
                  <a:pt x="1533762" y="340266"/>
                </a:lnTo>
                <a:lnTo>
                  <a:pt x="1511394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845144" y="5418835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52298" y="5761271"/>
            <a:ext cx="750163" cy="75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58539" y="5973200"/>
            <a:ext cx="1494790" cy="344805"/>
          </a:xfrm>
          <a:custGeom>
            <a:avLst/>
            <a:gdLst/>
            <a:ahLst/>
            <a:cxnLst/>
            <a:rect l="l" t="t" r="r" b="b"/>
            <a:pathLst>
              <a:path w="149479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436982" y="0"/>
                </a:lnTo>
                <a:lnTo>
                  <a:pt x="1459351" y="4515"/>
                </a:lnTo>
                <a:lnTo>
                  <a:pt x="1477617" y="16831"/>
                </a:lnTo>
                <a:lnTo>
                  <a:pt x="1489932" y="35097"/>
                </a:lnTo>
                <a:lnTo>
                  <a:pt x="1494448" y="57465"/>
                </a:lnTo>
                <a:lnTo>
                  <a:pt x="1494448" y="287316"/>
                </a:lnTo>
                <a:lnTo>
                  <a:pt x="1489932" y="309684"/>
                </a:lnTo>
                <a:lnTo>
                  <a:pt x="1477617" y="327950"/>
                </a:lnTo>
                <a:lnTo>
                  <a:pt x="1459351" y="340266"/>
                </a:lnTo>
                <a:lnTo>
                  <a:pt x="1436982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68440" y="5994908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eathe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69906" y="5405069"/>
            <a:ext cx="310692" cy="310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79465" y="5372094"/>
            <a:ext cx="1426210" cy="344805"/>
          </a:xfrm>
          <a:custGeom>
            <a:avLst/>
            <a:gdLst/>
            <a:ahLst/>
            <a:cxnLst/>
            <a:rect l="l" t="t" r="r" b="b"/>
            <a:pathLst>
              <a:path w="1426209" h="344804">
                <a:moveTo>
                  <a:pt x="0" y="57464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368126" y="0"/>
                </a:lnTo>
                <a:lnTo>
                  <a:pt x="1390494" y="4515"/>
                </a:lnTo>
                <a:lnTo>
                  <a:pt x="1408760" y="16831"/>
                </a:lnTo>
                <a:lnTo>
                  <a:pt x="1421075" y="35097"/>
                </a:lnTo>
                <a:lnTo>
                  <a:pt x="1425591" y="57464"/>
                </a:lnTo>
                <a:lnTo>
                  <a:pt x="1425591" y="287317"/>
                </a:lnTo>
                <a:lnTo>
                  <a:pt x="1421075" y="309685"/>
                </a:lnTo>
                <a:lnTo>
                  <a:pt x="1408760" y="327950"/>
                </a:lnTo>
                <a:lnTo>
                  <a:pt x="1390494" y="340266"/>
                </a:lnTo>
                <a:lnTo>
                  <a:pt x="1368126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397304" y="539445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42426" y="5963043"/>
            <a:ext cx="335380" cy="335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60129" y="5964336"/>
            <a:ext cx="1828164" cy="344805"/>
          </a:xfrm>
          <a:custGeom>
            <a:avLst/>
            <a:gdLst/>
            <a:ahLst/>
            <a:cxnLst/>
            <a:rect l="l" t="t" r="r" b="b"/>
            <a:pathLst>
              <a:path w="1828165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4" y="0"/>
                </a:lnTo>
                <a:lnTo>
                  <a:pt x="1770539" y="0"/>
                </a:lnTo>
                <a:lnTo>
                  <a:pt x="1792907" y="4515"/>
                </a:lnTo>
                <a:lnTo>
                  <a:pt x="1811173" y="16831"/>
                </a:lnTo>
                <a:lnTo>
                  <a:pt x="1823488" y="35097"/>
                </a:lnTo>
                <a:lnTo>
                  <a:pt x="1828004" y="57465"/>
                </a:lnTo>
                <a:lnTo>
                  <a:pt x="1828004" y="287317"/>
                </a:lnTo>
                <a:lnTo>
                  <a:pt x="1823488" y="309685"/>
                </a:lnTo>
                <a:lnTo>
                  <a:pt x="1811173" y="327950"/>
                </a:lnTo>
                <a:lnTo>
                  <a:pt x="1792907" y="340266"/>
                </a:lnTo>
                <a:lnTo>
                  <a:pt x="1770539" y="344782"/>
                </a:lnTo>
                <a:lnTo>
                  <a:pt x="57464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98606" y="598576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28799" y="5396114"/>
            <a:ext cx="387961" cy="339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1780" y="5387309"/>
            <a:ext cx="1243330" cy="344805"/>
          </a:xfrm>
          <a:custGeom>
            <a:avLst/>
            <a:gdLst/>
            <a:ahLst/>
            <a:cxnLst/>
            <a:rect l="l" t="t" r="r" b="b"/>
            <a:pathLst>
              <a:path w="1243329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185465" y="0"/>
                </a:lnTo>
                <a:lnTo>
                  <a:pt x="1207832" y="4515"/>
                </a:lnTo>
                <a:lnTo>
                  <a:pt x="1226098" y="16831"/>
                </a:lnTo>
                <a:lnTo>
                  <a:pt x="1238413" y="35097"/>
                </a:lnTo>
                <a:lnTo>
                  <a:pt x="1242929" y="57465"/>
                </a:lnTo>
                <a:lnTo>
                  <a:pt x="1242929" y="287316"/>
                </a:lnTo>
                <a:lnTo>
                  <a:pt x="1238413" y="309684"/>
                </a:lnTo>
                <a:lnTo>
                  <a:pt x="1226098" y="327950"/>
                </a:lnTo>
                <a:lnTo>
                  <a:pt x="1207832" y="340266"/>
                </a:lnTo>
                <a:lnTo>
                  <a:pt x="11854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777868" y="540969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11678" y="4814011"/>
            <a:ext cx="305722" cy="305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00764" y="4807866"/>
            <a:ext cx="2870835" cy="344805"/>
          </a:xfrm>
          <a:custGeom>
            <a:avLst/>
            <a:gdLst/>
            <a:ahLst/>
            <a:cxnLst/>
            <a:rect l="l" t="t" r="r" b="b"/>
            <a:pathLst>
              <a:path w="2870835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3" y="0"/>
                </a:lnTo>
                <a:lnTo>
                  <a:pt x="2813358" y="0"/>
                </a:lnTo>
                <a:lnTo>
                  <a:pt x="2835725" y="4515"/>
                </a:lnTo>
                <a:lnTo>
                  <a:pt x="2853991" y="16830"/>
                </a:lnTo>
                <a:lnTo>
                  <a:pt x="2866306" y="35096"/>
                </a:lnTo>
                <a:lnTo>
                  <a:pt x="2870822" y="57464"/>
                </a:lnTo>
                <a:lnTo>
                  <a:pt x="2870822" y="287317"/>
                </a:lnTo>
                <a:lnTo>
                  <a:pt x="2866306" y="309684"/>
                </a:lnTo>
                <a:lnTo>
                  <a:pt x="2853991" y="327950"/>
                </a:lnTo>
                <a:lnTo>
                  <a:pt x="2835725" y="340265"/>
                </a:lnTo>
                <a:lnTo>
                  <a:pt x="2813358" y="344781"/>
                </a:lnTo>
                <a:lnTo>
                  <a:pt x="57463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50329" y="4830571"/>
            <a:ext cx="2426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E(Nursing Staff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at</a:t>
            </a:r>
            <a:r>
              <a:rPr sz="1800" spc="-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SNF)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76163" y="4768850"/>
            <a:ext cx="344951" cy="344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44004" y="4791501"/>
            <a:ext cx="2250440" cy="344805"/>
          </a:xfrm>
          <a:custGeom>
            <a:avLst/>
            <a:gdLst/>
            <a:ahLst/>
            <a:cxnLst/>
            <a:rect l="l" t="t" r="r" b="b"/>
            <a:pathLst>
              <a:path w="225044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2192601" y="0"/>
                </a:lnTo>
                <a:lnTo>
                  <a:pt x="2214969" y="4515"/>
                </a:lnTo>
                <a:lnTo>
                  <a:pt x="2233234" y="16831"/>
                </a:lnTo>
                <a:lnTo>
                  <a:pt x="2245550" y="35097"/>
                </a:lnTo>
                <a:lnTo>
                  <a:pt x="2250065" y="57465"/>
                </a:lnTo>
                <a:lnTo>
                  <a:pt x="2250065" y="287315"/>
                </a:lnTo>
                <a:lnTo>
                  <a:pt x="2245550" y="309683"/>
                </a:lnTo>
                <a:lnTo>
                  <a:pt x="2233234" y="327949"/>
                </a:lnTo>
                <a:lnTo>
                  <a:pt x="2214969" y="340265"/>
                </a:lnTo>
                <a:lnTo>
                  <a:pt x="219260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49"/>
                </a:lnTo>
                <a:lnTo>
                  <a:pt x="4515" y="309683"/>
                </a:lnTo>
                <a:lnTo>
                  <a:pt x="0" y="287315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132599" y="4815332"/>
            <a:ext cx="17659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Deficiencies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60130" y="4741422"/>
            <a:ext cx="402571" cy="4025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71614" y="4789427"/>
            <a:ext cx="3279617" cy="344805"/>
          </a:xfrm>
          <a:custGeom>
            <a:avLst/>
            <a:gdLst/>
            <a:ahLst/>
            <a:cxnLst/>
            <a:rect l="l" t="t" r="r" b="b"/>
            <a:pathLst>
              <a:path w="2938779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3" y="0"/>
                </a:lnTo>
                <a:lnTo>
                  <a:pt x="2881294" y="0"/>
                </a:lnTo>
                <a:lnTo>
                  <a:pt x="2903662" y="4515"/>
                </a:lnTo>
                <a:lnTo>
                  <a:pt x="2921928" y="16830"/>
                </a:lnTo>
                <a:lnTo>
                  <a:pt x="2934242" y="35096"/>
                </a:lnTo>
                <a:lnTo>
                  <a:pt x="2938758" y="57464"/>
                </a:lnTo>
                <a:lnTo>
                  <a:pt x="2938758" y="287316"/>
                </a:lnTo>
                <a:lnTo>
                  <a:pt x="2934242" y="309684"/>
                </a:lnTo>
                <a:lnTo>
                  <a:pt x="2921928" y="327950"/>
                </a:lnTo>
                <a:lnTo>
                  <a:pt x="2903662" y="340265"/>
                </a:lnTo>
                <a:lnTo>
                  <a:pt x="2881294" y="344781"/>
                </a:lnTo>
                <a:lnTo>
                  <a:pt x="57463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76741" y="4812283"/>
            <a:ext cx="29580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 Community</a:t>
            </a: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56028" y="1888235"/>
            <a:ext cx="66827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…facilitated and supported by high-performance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computing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Curated Data </a:t>
            </a:r>
            <a:r>
              <a:rPr dirty="0"/>
              <a:t>Enterprise Process Over</a:t>
            </a:r>
            <a:r>
              <a:rPr spc="-90" dirty="0"/>
              <a:t> </a:t>
            </a:r>
            <a:r>
              <a:rPr dirty="0"/>
              <a:t>Time</a:t>
            </a:r>
          </a:p>
        </p:txBody>
      </p:sp>
      <p:sp>
        <p:nvSpPr>
          <p:cNvPr id="59" name="object 59"/>
          <p:cNvSpPr/>
          <p:nvPr/>
        </p:nvSpPr>
        <p:spPr>
          <a:xfrm>
            <a:off x="4433277" y="2751175"/>
            <a:ext cx="5402173" cy="13019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114" y="1263319"/>
            <a:ext cx="2019541" cy="137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338" y="1272373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366799" y="536321"/>
                </a:moveTo>
                <a:lnTo>
                  <a:pt x="1147432" y="536321"/>
                </a:lnTo>
                <a:lnTo>
                  <a:pt x="1257122" y="674344"/>
                </a:lnTo>
                <a:lnTo>
                  <a:pt x="1366799" y="536321"/>
                </a:lnTo>
                <a:close/>
              </a:path>
              <a:path w="1367155" h="674369">
                <a:moveTo>
                  <a:pt x="642480" y="0"/>
                </a:moveTo>
                <a:lnTo>
                  <a:pt x="591857" y="3147"/>
                </a:lnTo>
                <a:lnTo>
                  <a:pt x="542371" y="9629"/>
                </a:lnTo>
                <a:lnTo>
                  <a:pt x="494159" y="19321"/>
                </a:lnTo>
                <a:lnTo>
                  <a:pt x="447359" y="32093"/>
                </a:lnTo>
                <a:lnTo>
                  <a:pt x="402106" y="47820"/>
                </a:lnTo>
                <a:lnTo>
                  <a:pt x="358537" y="66375"/>
                </a:lnTo>
                <a:lnTo>
                  <a:pt x="316788" y="87630"/>
                </a:lnTo>
                <a:lnTo>
                  <a:pt x="276997" y="111457"/>
                </a:lnTo>
                <a:lnTo>
                  <a:pt x="239300" y="137731"/>
                </a:lnTo>
                <a:lnTo>
                  <a:pt x="203834" y="166324"/>
                </a:lnTo>
                <a:lnTo>
                  <a:pt x="170735" y="197109"/>
                </a:lnTo>
                <a:lnTo>
                  <a:pt x="140140" y="229959"/>
                </a:lnTo>
                <a:lnTo>
                  <a:pt x="112185" y="264747"/>
                </a:lnTo>
                <a:lnTo>
                  <a:pt x="87007" y="301345"/>
                </a:lnTo>
                <a:lnTo>
                  <a:pt x="64743" y="339627"/>
                </a:lnTo>
                <a:lnTo>
                  <a:pt x="45530" y="379466"/>
                </a:lnTo>
                <a:lnTo>
                  <a:pt x="29503" y="420734"/>
                </a:lnTo>
                <a:lnTo>
                  <a:pt x="16800" y="463304"/>
                </a:lnTo>
                <a:lnTo>
                  <a:pt x="7558" y="507050"/>
                </a:lnTo>
                <a:lnTo>
                  <a:pt x="1912" y="551844"/>
                </a:lnTo>
                <a:lnTo>
                  <a:pt x="0" y="597560"/>
                </a:lnTo>
                <a:lnTo>
                  <a:pt x="126504" y="597560"/>
                </a:lnTo>
                <a:lnTo>
                  <a:pt x="128862" y="553099"/>
                </a:lnTo>
                <a:lnTo>
                  <a:pt x="135794" y="509784"/>
                </a:lnTo>
                <a:lnTo>
                  <a:pt x="147094" y="467805"/>
                </a:lnTo>
                <a:lnTo>
                  <a:pt x="162551" y="427351"/>
                </a:lnTo>
                <a:lnTo>
                  <a:pt x="181957" y="388610"/>
                </a:lnTo>
                <a:lnTo>
                  <a:pt x="205104" y="351773"/>
                </a:lnTo>
                <a:lnTo>
                  <a:pt x="231781" y="317028"/>
                </a:lnTo>
                <a:lnTo>
                  <a:pt x="261782" y="284565"/>
                </a:lnTo>
                <a:lnTo>
                  <a:pt x="294896" y="254572"/>
                </a:lnTo>
                <a:lnTo>
                  <a:pt x="330915" y="227238"/>
                </a:lnTo>
                <a:lnTo>
                  <a:pt x="369631" y="202754"/>
                </a:lnTo>
                <a:lnTo>
                  <a:pt x="410833" y="181307"/>
                </a:lnTo>
                <a:lnTo>
                  <a:pt x="454315" y="163087"/>
                </a:lnTo>
                <a:lnTo>
                  <a:pt x="499865" y="148284"/>
                </a:lnTo>
                <a:lnTo>
                  <a:pt x="547277" y="137086"/>
                </a:lnTo>
                <a:lnTo>
                  <a:pt x="596341" y="129683"/>
                </a:lnTo>
                <a:lnTo>
                  <a:pt x="646849" y="126263"/>
                </a:lnTo>
                <a:lnTo>
                  <a:pt x="1070696" y="126263"/>
                </a:lnTo>
                <a:lnTo>
                  <a:pt x="1063457" y="120929"/>
                </a:lnTo>
                <a:lnTo>
                  <a:pt x="1023420" y="95603"/>
                </a:lnTo>
                <a:lnTo>
                  <a:pt x="981331" y="72951"/>
                </a:lnTo>
                <a:lnTo>
                  <a:pt x="937345" y="53101"/>
                </a:lnTo>
                <a:lnTo>
                  <a:pt x="891622" y="36181"/>
                </a:lnTo>
                <a:lnTo>
                  <a:pt x="844320" y="22318"/>
                </a:lnTo>
                <a:lnTo>
                  <a:pt x="795597" y="11640"/>
                </a:lnTo>
                <a:lnTo>
                  <a:pt x="745610" y="4276"/>
                </a:lnTo>
                <a:lnTo>
                  <a:pt x="694519" y="353"/>
                </a:lnTo>
                <a:lnTo>
                  <a:pt x="642480" y="0"/>
                </a:lnTo>
                <a:close/>
              </a:path>
              <a:path w="1367155" h="674369">
                <a:moveTo>
                  <a:pt x="1070696" y="126263"/>
                </a:moveTo>
                <a:lnTo>
                  <a:pt x="646849" y="126263"/>
                </a:lnTo>
                <a:lnTo>
                  <a:pt x="699960" y="127126"/>
                </a:lnTo>
                <a:lnTo>
                  <a:pt x="751790" y="132445"/>
                </a:lnTo>
                <a:lnTo>
                  <a:pt x="802082" y="142017"/>
                </a:lnTo>
                <a:lnTo>
                  <a:pt x="850576" y="155636"/>
                </a:lnTo>
                <a:lnTo>
                  <a:pt x="897013" y="173100"/>
                </a:lnTo>
                <a:lnTo>
                  <a:pt x="941135" y="194204"/>
                </a:lnTo>
                <a:lnTo>
                  <a:pt x="982683" y="218746"/>
                </a:lnTo>
                <a:lnTo>
                  <a:pt x="1021398" y="246520"/>
                </a:lnTo>
                <a:lnTo>
                  <a:pt x="1057022" y="277323"/>
                </a:lnTo>
                <a:lnTo>
                  <a:pt x="1089296" y="310951"/>
                </a:lnTo>
                <a:lnTo>
                  <a:pt x="1117961" y="347201"/>
                </a:lnTo>
                <a:lnTo>
                  <a:pt x="1142759" y="385868"/>
                </a:lnTo>
                <a:lnTo>
                  <a:pt x="1163431" y="426749"/>
                </a:lnTo>
                <a:lnTo>
                  <a:pt x="1179718" y="469640"/>
                </a:lnTo>
                <a:lnTo>
                  <a:pt x="1191361" y="514337"/>
                </a:lnTo>
                <a:lnTo>
                  <a:pt x="1194562" y="536321"/>
                </a:lnTo>
                <a:lnTo>
                  <a:pt x="1322146" y="536321"/>
                </a:lnTo>
                <a:lnTo>
                  <a:pt x="1316101" y="493090"/>
                </a:lnTo>
                <a:lnTo>
                  <a:pt x="1305293" y="448064"/>
                </a:lnTo>
                <a:lnTo>
                  <a:pt x="1290852" y="404433"/>
                </a:lnTo>
                <a:lnTo>
                  <a:pt x="1272934" y="362324"/>
                </a:lnTo>
                <a:lnTo>
                  <a:pt x="1251699" y="321865"/>
                </a:lnTo>
                <a:lnTo>
                  <a:pt x="1227303" y="283184"/>
                </a:lnTo>
                <a:lnTo>
                  <a:pt x="1199905" y="246409"/>
                </a:lnTo>
                <a:lnTo>
                  <a:pt x="1169664" y="211668"/>
                </a:lnTo>
                <a:lnTo>
                  <a:pt x="1136737" y="179089"/>
                </a:lnTo>
                <a:lnTo>
                  <a:pt x="1101281" y="148800"/>
                </a:lnTo>
                <a:lnTo>
                  <a:pt x="1070696" y="1262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574" y="1263319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114" y="1254997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90"/>
              </a:spcBef>
            </a:pP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40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5574" y="1450225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4114" y="1453592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Discovery </a:t>
            </a:r>
            <a:r>
              <a:rPr sz="550" spc="-15" dirty="0">
                <a:solidFill>
                  <a:srgbClr val="FFFFFF"/>
                </a:solidFill>
                <a:latin typeface="Arial"/>
                <a:cs typeface="Arial"/>
              </a:rPr>
              <a:t>[Inventory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550" spc="-35" dirty="0">
                <a:solidFill>
                  <a:srgbClr val="FFFFFF"/>
                </a:solidFill>
                <a:latin typeface="Arial"/>
                <a:cs typeface="Arial"/>
              </a:rPr>
              <a:t>Screening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5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574" y="1635683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4114" y="1640506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91905" y="1264043"/>
            <a:ext cx="219075" cy="1376045"/>
          </a:xfrm>
          <a:custGeom>
            <a:avLst/>
            <a:gdLst/>
            <a:ahLst/>
            <a:cxnLst/>
            <a:rect l="l" t="t" r="r" b="b"/>
            <a:pathLst>
              <a:path w="219075" h="1376045">
                <a:moveTo>
                  <a:pt x="0" y="1375562"/>
                </a:moveTo>
                <a:lnTo>
                  <a:pt x="219036" y="1375562"/>
                </a:lnTo>
                <a:lnTo>
                  <a:pt x="219036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38986" y="1536827"/>
            <a:ext cx="125730" cy="829310"/>
          </a:xfrm>
          <a:prstGeom prst="rect">
            <a:avLst/>
          </a:prstGeom>
        </p:spPr>
        <p:txBody>
          <a:bodyPr vert="vert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9762" y="1943794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72224" y="138023"/>
                </a:moveTo>
                <a:lnTo>
                  <a:pt x="44653" y="138023"/>
                </a:lnTo>
                <a:lnTo>
                  <a:pt x="50698" y="181254"/>
                </a:lnTo>
                <a:lnTo>
                  <a:pt x="61505" y="226279"/>
                </a:lnTo>
                <a:lnTo>
                  <a:pt x="75947" y="269911"/>
                </a:lnTo>
                <a:lnTo>
                  <a:pt x="93864" y="312020"/>
                </a:lnTo>
                <a:lnTo>
                  <a:pt x="115100" y="352479"/>
                </a:lnTo>
                <a:lnTo>
                  <a:pt x="139496" y="391159"/>
                </a:lnTo>
                <a:lnTo>
                  <a:pt x="166893" y="427934"/>
                </a:lnTo>
                <a:lnTo>
                  <a:pt x="197135" y="462675"/>
                </a:lnTo>
                <a:lnTo>
                  <a:pt x="230062" y="495254"/>
                </a:lnTo>
                <a:lnTo>
                  <a:pt x="265517" y="525543"/>
                </a:lnTo>
                <a:lnTo>
                  <a:pt x="303342" y="553415"/>
                </a:lnTo>
                <a:lnTo>
                  <a:pt x="343378" y="578740"/>
                </a:lnTo>
                <a:lnTo>
                  <a:pt x="385468" y="601392"/>
                </a:lnTo>
                <a:lnTo>
                  <a:pt x="429453" y="621242"/>
                </a:lnTo>
                <a:lnTo>
                  <a:pt x="475176" y="638163"/>
                </a:lnTo>
                <a:lnTo>
                  <a:pt x="522478" y="652026"/>
                </a:lnTo>
                <a:lnTo>
                  <a:pt x="571201" y="662704"/>
                </a:lnTo>
                <a:lnTo>
                  <a:pt x="621188" y="670068"/>
                </a:lnTo>
                <a:lnTo>
                  <a:pt x="672280" y="673991"/>
                </a:lnTo>
                <a:lnTo>
                  <a:pt x="724319" y="674344"/>
                </a:lnTo>
                <a:lnTo>
                  <a:pt x="774942" y="671197"/>
                </a:lnTo>
                <a:lnTo>
                  <a:pt x="824428" y="664714"/>
                </a:lnTo>
                <a:lnTo>
                  <a:pt x="872639" y="655023"/>
                </a:lnTo>
                <a:lnTo>
                  <a:pt x="919440" y="642250"/>
                </a:lnTo>
                <a:lnTo>
                  <a:pt x="964693" y="626523"/>
                </a:lnTo>
                <a:lnTo>
                  <a:pt x="1008262" y="607969"/>
                </a:lnTo>
                <a:lnTo>
                  <a:pt x="1050010" y="586714"/>
                </a:lnTo>
                <a:lnTo>
                  <a:pt x="1089801" y="562886"/>
                </a:lnTo>
                <a:lnTo>
                  <a:pt x="1111044" y="548081"/>
                </a:lnTo>
                <a:lnTo>
                  <a:pt x="719950" y="548081"/>
                </a:lnTo>
                <a:lnTo>
                  <a:pt x="666839" y="547217"/>
                </a:lnTo>
                <a:lnTo>
                  <a:pt x="615008" y="541898"/>
                </a:lnTo>
                <a:lnTo>
                  <a:pt x="564716" y="532327"/>
                </a:lnTo>
                <a:lnTo>
                  <a:pt x="516223" y="518707"/>
                </a:lnTo>
                <a:lnTo>
                  <a:pt x="469785" y="501244"/>
                </a:lnTo>
                <a:lnTo>
                  <a:pt x="425663" y="480139"/>
                </a:lnTo>
                <a:lnTo>
                  <a:pt x="384115" y="455598"/>
                </a:lnTo>
                <a:lnTo>
                  <a:pt x="345399" y="427824"/>
                </a:lnTo>
                <a:lnTo>
                  <a:pt x="309774" y="397021"/>
                </a:lnTo>
                <a:lnTo>
                  <a:pt x="277499" y="363393"/>
                </a:lnTo>
                <a:lnTo>
                  <a:pt x="248832" y="327143"/>
                </a:lnTo>
                <a:lnTo>
                  <a:pt x="224033" y="288476"/>
                </a:lnTo>
                <a:lnTo>
                  <a:pt x="203359" y="247595"/>
                </a:lnTo>
                <a:lnTo>
                  <a:pt x="187070" y="204704"/>
                </a:lnTo>
                <a:lnTo>
                  <a:pt x="175425" y="160007"/>
                </a:lnTo>
                <a:lnTo>
                  <a:pt x="172224" y="138023"/>
                </a:lnTo>
                <a:close/>
              </a:path>
              <a:path w="1367155" h="674369">
                <a:moveTo>
                  <a:pt x="1366799" y="76784"/>
                </a:moveTo>
                <a:lnTo>
                  <a:pt x="1240294" y="76784"/>
                </a:lnTo>
                <a:lnTo>
                  <a:pt x="1237937" y="121245"/>
                </a:lnTo>
                <a:lnTo>
                  <a:pt x="1231004" y="164560"/>
                </a:lnTo>
                <a:lnTo>
                  <a:pt x="1219705" y="206539"/>
                </a:lnTo>
                <a:lnTo>
                  <a:pt x="1204247" y="246993"/>
                </a:lnTo>
                <a:lnTo>
                  <a:pt x="1184841" y="285733"/>
                </a:lnTo>
                <a:lnTo>
                  <a:pt x="1161695" y="322570"/>
                </a:lnTo>
                <a:lnTo>
                  <a:pt x="1135017" y="357315"/>
                </a:lnTo>
                <a:lnTo>
                  <a:pt x="1105017" y="389779"/>
                </a:lnTo>
                <a:lnTo>
                  <a:pt x="1071902" y="419772"/>
                </a:lnTo>
                <a:lnTo>
                  <a:pt x="1035883" y="447105"/>
                </a:lnTo>
                <a:lnTo>
                  <a:pt x="997168" y="471590"/>
                </a:lnTo>
                <a:lnTo>
                  <a:pt x="955965" y="493037"/>
                </a:lnTo>
                <a:lnTo>
                  <a:pt x="912484" y="511256"/>
                </a:lnTo>
                <a:lnTo>
                  <a:pt x="866933" y="526060"/>
                </a:lnTo>
                <a:lnTo>
                  <a:pt x="819521" y="537258"/>
                </a:lnTo>
                <a:lnTo>
                  <a:pt x="770457" y="544661"/>
                </a:lnTo>
                <a:lnTo>
                  <a:pt x="719950" y="548081"/>
                </a:lnTo>
                <a:lnTo>
                  <a:pt x="1111044" y="548081"/>
                </a:lnTo>
                <a:lnTo>
                  <a:pt x="1162964" y="508019"/>
                </a:lnTo>
                <a:lnTo>
                  <a:pt x="1196064" y="477234"/>
                </a:lnTo>
                <a:lnTo>
                  <a:pt x="1226659" y="444384"/>
                </a:lnTo>
                <a:lnTo>
                  <a:pt x="1254614" y="409597"/>
                </a:lnTo>
                <a:lnTo>
                  <a:pt x="1279791" y="372999"/>
                </a:lnTo>
                <a:lnTo>
                  <a:pt x="1302055" y="334716"/>
                </a:lnTo>
                <a:lnTo>
                  <a:pt x="1321269" y="294878"/>
                </a:lnTo>
                <a:lnTo>
                  <a:pt x="1337295" y="253610"/>
                </a:lnTo>
                <a:lnTo>
                  <a:pt x="1349998" y="211039"/>
                </a:lnTo>
                <a:lnTo>
                  <a:pt x="1359241" y="167293"/>
                </a:lnTo>
                <a:lnTo>
                  <a:pt x="1364887" y="122499"/>
                </a:lnTo>
                <a:lnTo>
                  <a:pt x="1366799" y="76784"/>
                </a:lnTo>
                <a:close/>
              </a:path>
              <a:path w="1367155" h="674369">
                <a:moveTo>
                  <a:pt x="109677" y="0"/>
                </a:moveTo>
                <a:lnTo>
                  <a:pt x="0" y="138023"/>
                </a:lnTo>
                <a:lnTo>
                  <a:pt x="219367" y="138023"/>
                </a:lnTo>
                <a:lnTo>
                  <a:pt x="109677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311" y="2022646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620" y="0"/>
                </a:lnTo>
              </a:path>
            </a:pathLst>
          </a:custGeom>
          <a:ln w="102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579" y="2022648"/>
            <a:ext cx="2017395" cy="0"/>
          </a:xfrm>
          <a:custGeom>
            <a:avLst/>
            <a:gdLst/>
            <a:ahLst/>
            <a:cxnLst/>
            <a:rect l="l" t="t" r="r" b="b"/>
            <a:pathLst>
              <a:path w="2017395">
                <a:moveTo>
                  <a:pt x="0" y="0"/>
                </a:moveTo>
                <a:lnTo>
                  <a:pt x="2017270" y="0"/>
                </a:lnTo>
              </a:path>
            </a:pathLst>
          </a:custGeom>
          <a:ln w="1167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4114" y="1811355"/>
            <a:ext cx="201993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115" algn="ctr">
              <a:lnSpc>
                <a:spcPts val="810"/>
              </a:lnSpc>
              <a:spcBef>
                <a:spcPts val="135"/>
              </a:spcBef>
            </a:pPr>
            <a:r>
              <a:rPr sz="700" b="1" spc="-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700">
              <a:latin typeface="Arial"/>
              <a:cs typeface="Arial"/>
            </a:endParaRPr>
          </a:p>
          <a:p>
            <a:pPr marL="31115" algn="ctr">
              <a:lnSpc>
                <a:spcPts val="450"/>
              </a:lnSpc>
            </a:pPr>
            <a:r>
              <a:rPr sz="400" spc="-1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 Exploration</a:t>
            </a:r>
            <a:endParaRPr sz="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5574" y="2123414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4114" y="2126771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6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5574" y="2310320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0" y="1263319"/>
            <a:ext cx="220979" cy="1376045"/>
          </a:xfrm>
          <a:custGeom>
            <a:avLst/>
            <a:gdLst/>
            <a:ahLst/>
            <a:cxnLst/>
            <a:rect l="l" t="t" r="r" b="b"/>
            <a:pathLst>
              <a:path w="220979" h="1376045">
                <a:moveTo>
                  <a:pt x="0" y="1375562"/>
                </a:moveTo>
                <a:lnTo>
                  <a:pt x="220497" y="1375562"/>
                </a:lnTo>
                <a:lnTo>
                  <a:pt x="220497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1377" y="1380137"/>
            <a:ext cx="125730" cy="114173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4114" y="2315143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0"/>
              </a:spcBef>
            </a:pP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17400" y="5392680"/>
            <a:ext cx="1794510" cy="344805"/>
          </a:xfrm>
          <a:custGeom>
            <a:avLst/>
            <a:gdLst/>
            <a:ahLst/>
            <a:cxnLst/>
            <a:rect l="l" t="t" r="r" b="b"/>
            <a:pathLst>
              <a:path w="1794510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736450" y="0"/>
                </a:lnTo>
                <a:lnTo>
                  <a:pt x="1758817" y="4515"/>
                </a:lnTo>
                <a:lnTo>
                  <a:pt x="1777083" y="16831"/>
                </a:lnTo>
                <a:lnTo>
                  <a:pt x="1789398" y="35096"/>
                </a:lnTo>
                <a:lnTo>
                  <a:pt x="1793914" y="57464"/>
                </a:lnTo>
                <a:lnTo>
                  <a:pt x="1793914" y="287316"/>
                </a:lnTo>
                <a:lnTo>
                  <a:pt x="1789398" y="309684"/>
                </a:lnTo>
                <a:lnTo>
                  <a:pt x="1777083" y="327950"/>
                </a:lnTo>
                <a:lnTo>
                  <a:pt x="1758817" y="340265"/>
                </a:lnTo>
                <a:lnTo>
                  <a:pt x="1736450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60639" y="5415788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Geog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89859" y="5425046"/>
            <a:ext cx="451558" cy="30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17400" y="5974801"/>
            <a:ext cx="1362710" cy="344805"/>
          </a:xfrm>
          <a:custGeom>
            <a:avLst/>
            <a:gdLst/>
            <a:ahLst/>
            <a:cxnLst/>
            <a:rect l="l" t="t" r="r" b="b"/>
            <a:pathLst>
              <a:path w="136271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305191" y="0"/>
                </a:lnTo>
                <a:lnTo>
                  <a:pt x="1327558" y="4515"/>
                </a:lnTo>
                <a:lnTo>
                  <a:pt x="1345824" y="16830"/>
                </a:lnTo>
                <a:lnTo>
                  <a:pt x="1358139" y="35096"/>
                </a:lnTo>
                <a:lnTo>
                  <a:pt x="1362655" y="57464"/>
                </a:lnTo>
                <a:lnTo>
                  <a:pt x="1362655" y="287316"/>
                </a:lnTo>
                <a:lnTo>
                  <a:pt x="1358139" y="309684"/>
                </a:lnTo>
                <a:lnTo>
                  <a:pt x="1345824" y="327950"/>
                </a:lnTo>
                <a:lnTo>
                  <a:pt x="1327558" y="340265"/>
                </a:lnTo>
                <a:lnTo>
                  <a:pt x="130519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47939" y="5997955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Peop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22206" y="5963043"/>
            <a:ext cx="346631" cy="346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1912" y="5387873"/>
            <a:ext cx="1037590" cy="344805"/>
          </a:xfrm>
          <a:custGeom>
            <a:avLst/>
            <a:gdLst/>
            <a:ahLst/>
            <a:cxnLst/>
            <a:rect l="l" t="t" r="r" b="b"/>
            <a:pathLst>
              <a:path w="1037589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979942" y="0"/>
                </a:lnTo>
                <a:lnTo>
                  <a:pt x="1002309" y="4515"/>
                </a:lnTo>
                <a:lnTo>
                  <a:pt x="1020575" y="16831"/>
                </a:lnTo>
                <a:lnTo>
                  <a:pt x="1032890" y="35096"/>
                </a:lnTo>
                <a:lnTo>
                  <a:pt x="1037406" y="57464"/>
                </a:lnTo>
                <a:lnTo>
                  <a:pt x="1037406" y="287316"/>
                </a:lnTo>
                <a:lnTo>
                  <a:pt x="1032890" y="309684"/>
                </a:lnTo>
                <a:lnTo>
                  <a:pt x="1020575" y="327950"/>
                </a:lnTo>
                <a:lnTo>
                  <a:pt x="1002309" y="340265"/>
                </a:lnTo>
                <a:lnTo>
                  <a:pt x="979942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45614" y="540969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8199" y="5407304"/>
            <a:ext cx="280891" cy="280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7803" y="5974800"/>
            <a:ext cx="1701800" cy="344805"/>
          </a:xfrm>
          <a:custGeom>
            <a:avLst/>
            <a:gdLst/>
            <a:ahLst/>
            <a:cxnLst/>
            <a:rect l="l" t="t" r="r" b="b"/>
            <a:pathLst>
              <a:path w="170180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644241" y="0"/>
                </a:lnTo>
                <a:lnTo>
                  <a:pt x="1666608" y="4515"/>
                </a:lnTo>
                <a:lnTo>
                  <a:pt x="1684873" y="16830"/>
                </a:lnTo>
                <a:lnTo>
                  <a:pt x="1697188" y="35096"/>
                </a:lnTo>
                <a:lnTo>
                  <a:pt x="1701704" y="57464"/>
                </a:lnTo>
                <a:lnTo>
                  <a:pt x="1701704" y="287317"/>
                </a:lnTo>
                <a:lnTo>
                  <a:pt x="1697188" y="309685"/>
                </a:lnTo>
                <a:lnTo>
                  <a:pt x="1684873" y="327951"/>
                </a:lnTo>
                <a:lnTo>
                  <a:pt x="1666608" y="340266"/>
                </a:lnTo>
                <a:lnTo>
                  <a:pt x="1644241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0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40867" y="5997955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Businesses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05528" y="6010655"/>
            <a:ext cx="265175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454716" y="6033516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39599" y="5434327"/>
            <a:ext cx="298804" cy="288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49531" y="5395035"/>
            <a:ext cx="1569085" cy="344805"/>
          </a:xfrm>
          <a:custGeom>
            <a:avLst/>
            <a:gdLst/>
            <a:ahLst/>
            <a:cxnLst/>
            <a:rect l="l" t="t" r="r" b="b"/>
            <a:pathLst>
              <a:path w="1569084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11394" y="0"/>
                </a:lnTo>
                <a:lnTo>
                  <a:pt x="1533762" y="4515"/>
                </a:lnTo>
                <a:lnTo>
                  <a:pt x="1552028" y="16831"/>
                </a:lnTo>
                <a:lnTo>
                  <a:pt x="1564343" y="35096"/>
                </a:lnTo>
                <a:lnTo>
                  <a:pt x="1568859" y="57464"/>
                </a:lnTo>
                <a:lnTo>
                  <a:pt x="1568859" y="287317"/>
                </a:lnTo>
                <a:lnTo>
                  <a:pt x="1564343" y="309685"/>
                </a:lnTo>
                <a:lnTo>
                  <a:pt x="1552028" y="327951"/>
                </a:lnTo>
                <a:lnTo>
                  <a:pt x="1533762" y="340266"/>
                </a:lnTo>
                <a:lnTo>
                  <a:pt x="1511394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45144" y="5418835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52298" y="5761271"/>
            <a:ext cx="750163" cy="75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58539" y="5973200"/>
            <a:ext cx="1494790" cy="344805"/>
          </a:xfrm>
          <a:custGeom>
            <a:avLst/>
            <a:gdLst/>
            <a:ahLst/>
            <a:cxnLst/>
            <a:rect l="l" t="t" r="r" b="b"/>
            <a:pathLst>
              <a:path w="149479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436982" y="0"/>
                </a:lnTo>
                <a:lnTo>
                  <a:pt x="1459351" y="4515"/>
                </a:lnTo>
                <a:lnTo>
                  <a:pt x="1477617" y="16831"/>
                </a:lnTo>
                <a:lnTo>
                  <a:pt x="1489932" y="35097"/>
                </a:lnTo>
                <a:lnTo>
                  <a:pt x="1494448" y="57465"/>
                </a:lnTo>
                <a:lnTo>
                  <a:pt x="1494448" y="287316"/>
                </a:lnTo>
                <a:lnTo>
                  <a:pt x="1489932" y="309684"/>
                </a:lnTo>
                <a:lnTo>
                  <a:pt x="1477617" y="327950"/>
                </a:lnTo>
                <a:lnTo>
                  <a:pt x="1459351" y="340266"/>
                </a:lnTo>
                <a:lnTo>
                  <a:pt x="1436982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157340" y="5994908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Climate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969906" y="5405069"/>
            <a:ext cx="310692" cy="310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79465" y="5372094"/>
            <a:ext cx="1426210" cy="344805"/>
          </a:xfrm>
          <a:custGeom>
            <a:avLst/>
            <a:gdLst/>
            <a:ahLst/>
            <a:cxnLst/>
            <a:rect l="l" t="t" r="r" b="b"/>
            <a:pathLst>
              <a:path w="1426209" h="344804">
                <a:moveTo>
                  <a:pt x="0" y="57464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368126" y="0"/>
                </a:lnTo>
                <a:lnTo>
                  <a:pt x="1390494" y="4515"/>
                </a:lnTo>
                <a:lnTo>
                  <a:pt x="1408760" y="16831"/>
                </a:lnTo>
                <a:lnTo>
                  <a:pt x="1421075" y="35097"/>
                </a:lnTo>
                <a:lnTo>
                  <a:pt x="1425591" y="57464"/>
                </a:lnTo>
                <a:lnTo>
                  <a:pt x="1425591" y="287317"/>
                </a:lnTo>
                <a:lnTo>
                  <a:pt x="1421075" y="309685"/>
                </a:lnTo>
                <a:lnTo>
                  <a:pt x="1408760" y="327950"/>
                </a:lnTo>
                <a:lnTo>
                  <a:pt x="1390494" y="340266"/>
                </a:lnTo>
                <a:lnTo>
                  <a:pt x="1368126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397304" y="539445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42426" y="5963043"/>
            <a:ext cx="335380" cy="335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60129" y="5964336"/>
            <a:ext cx="1828164" cy="344805"/>
          </a:xfrm>
          <a:custGeom>
            <a:avLst/>
            <a:gdLst/>
            <a:ahLst/>
            <a:cxnLst/>
            <a:rect l="l" t="t" r="r" b="b"/>
            <a:pathLst>
              <a:path w="1828165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4" y="0"/>
                </a:lnTo>
                <a:lnTo>
                  <a:pt x="1770539" y="0"/>
                </a:lnTo>
                <a:lnTo>
                  <a:pt x="1792907" y="4515"/>
                </a:lnTo>
                <a:lnTo>
                  <a:pt x="1811173" y="16831"/>
                </a:lnTo>
                <a:lnTo>
                  <a:pt x="1823488" y="35097"/>
                </a:lnTo>
                <a:lnTo>
                  <a:pt x="1828004" y="57465"/>
                </a:lnTo>
                <a:lnTo>
                  <a:pt x="1828004" y="287317"/>
                </a:lnTo>
                <a:lnTo>
                  <a:pt x="1823488" y="309685"/>
                </a:lnTo>
                <a:lnTo>
                  <a:pt x="1811173" y="327950"/>
                </a:lnTo>
                <a:lnTo>
                  <a:pt x="1792907" y="340266"/>
                </a:lnTo>
                <a:lnTo>
                  <a:pt x="1770539" y="344782"/>
                </a:lnTo>
                <a:lnTo>
                  <a:pt x="57464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898606" y="598576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328799" y="5396114"/>
            <a:ext cx="387961" cy="339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91780" y="5387309"/>
            <a:ext cx="1243330" cy="344805"/>
          </a:xfrm>
          <a:custGeom>
            <a:avLst/>
            <a:gdLst/>
            <a:ahLst/>
            <a:cxnLst/>
            <a:rect l="l" t="t" r="r" b="b"/>
            <a:pathLst>
              <a:path w="1243329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185465" y="0"/>
                </a:lnTo>
                <a:lnTo>
                  <a:pt x="1207832" y="4515"/>
                </a:lnTo>
                <a:lnTo>
                  <a:pt x="1226098" y="16831"/>
                </a:lnTo>
                <a:lnTo>
                  <a:pt x="1238413" y="35097"/>
                </a:lnTo>
                <a:lnTo>
                  <a:pt x="1242929" y="57465"/>
                </a:lnTo>
                <a:lnTo>
                  <a:pt x="1242929" y="287316"/>
                </a:lnTo>
                <a:lnTo>
                  <a:pt x="1238413" y="309684"/>
                </a:lnTo>
                <a:lnTo>
                  <a:pt x="1226098" y="327950"/>
                </a:lnTo>
                <a:lnTo>
                  <a:pt x="1207832" y="340266"/>
                </a:lnTo>
                <a:lnTo>
                  <a:pt x="11854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777868" y="540969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19808" y="4789428"/>
            <a:ext cx="353268" cy="3532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03565" y="4789428"/>
            <a:ext cx="2974340" cy="344805"/>
          </a:xfrm>
          <a:custGeom>
            <a:avLst/>
            <a:gdLst/>
            <a:ahLst/>
            <a:cxnLst/>
            <a:rect l="l" t="t" r="r" b="b"/>
            <a:pathLst>
              <a:path w="297434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3" y="0"/>
                </a:lnTo>
                <a:lnTo>
                  <a:pt x="2916545" y="0"/>
                </a:lnTo>
                <a:lnTo>
                  <a:pt x="2938913" y="4515"/>
                </a:lnTo>
                <a:lnTo>
                  <a:pt x="2957179" y="16830"/>
                </a:lnTo>
                <a:lnTo>
                  <a:pt x="2969493" y="35096"/>
                </a:lnTo>
                <a:lnTo>
                  <a:pt x="2974009" y="57464"/>
                </a:lnTo>
                <a:lnTo>
                  <a:pt x="2974009" y="287317"/>
                </a:lnTo>
                <a:lnTo>
                  <a:pt x="2969493" y="309684"/>
                </a:lnTo>
                <a:lnTo>
                  <a:pt x="2957179" y="327950"/>
                </a:lnTo>
                <a:lnTo>
                  <a:pt x="2938913" y="340265"/>
                </a:lnTo>
                <a:lnTo>
                  <a:pt x="2916545" y="344781"/>
                </a:lnTo>
                <a:lnTo>
                  <a:pt x="57463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856316" y="4812283"/>
            <a:ext cx="2426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E(Nursing Staff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at</a:t>
            </a:r>
            <a:r>
              <a:rPr sz="1800" spc="-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SNF)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776163" y="4768850"/>
            <a:ext cx="344951" cy="344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44004" y="4791501"/>
            <a:ext cx="2250440" cy="344805"/>
          </a:xfrm>
          <a:custGeom>
            <a:avLst/>
            <a:gdLst/>
            <a:ahLst/>
            <a:cxnLst/>
            <a:rect l="l" t="t" r="r" b="b"/>
            <a:pathLst>
              <a:path w="225044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2192601" y="0"/>
                </a:lnTo>
                <a:lnTo>
                  <a:pt x="2214969" y="4515"/>
                </a:lnTo>
                <a:lnTo>
                  <a:pt x="2233234" y="16831"/>
                </a:lnTo>
                <a:lnTo>
                  <a:pt x="2245550" y="35097"/>
                </a:lnTo>
                <a:lnTo>
                  <a:pt x="2250065" y="57465"/>
                </a:lnTo>
                <a:lnTo>
                  <a:pt x="2250065" y="287315"/>
                </a:lnTo>
                <a:lnTo>
                  <a:pt x="2245550" y="309683"/>
                </a:lnTo>
                <a:lnTo>
                  <a:pt x="2233234" y="327949"/>
                </a:lnTo>
                <a:lnTo>
                  <a:pt x="2214969" y="340265"/>
                </a:lnTo>
                <a:lnTo>
                  <a:pt x="219260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49"/>
                </a:lnTo>
                <a:lnTo>
                  <a:pt x="4515" y="309683"/>
                </a:lnTo>
                <a:lnTo>
                  <a:pt x="0" y="287315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132599" y="4815332"/>
            <a:ext cx="2021615" cy="2966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Deficiencies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360130" y="4741422"/>
            <a:ext cx="402571" cy="4025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371614" y="4789427"/>
            <a:ext cx="3134585" cy="344805"/>
          </a:xfrm>
          <a:custGeom>
            <a:avLst/>
            <a:gdLst/>
            <a:ahLst/>
            <a:cxnLst/>
            <a:rect l="l" t="t" r="r" b="b"/>
            <a:pathLst>
              <a:path w="2938779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3" y="0"/>
                </a:lnTo>
                <a:lnTo>
                  <a:pt x="2881294" y="0"/>
                </a:lnTo>
                <a:lnTo>
                  <a:pt x="2903662" y="4515"/>
                </a:lnTo>
                <a:lnTo>
                  <a:pt x="2921928" y="16830"/>
                </a:lnTo>
                <a:lnTo>
                  <a:pt x="2934242" y="35096"/>
                </a:lnTo>
                <a:lnTo>
                  <a:pt x="2938758" y="57464"/>
                </a:lnTo>
                <a:lnTo>
                  <a:pt x="2938758" y="287316"/>
                </a:lnTo>
                <a:lnTo>
                  <a:pt x="2934242" y="309684"/>
                </a:lnTo>
                <a:lnTo>
                  <a:pt x="2921928" y="327950"/>
                </a:lnTo>
                <a:lnTo>
                  <a:pt x="2903662" y="340265"/>
                </a:lnTo>
                <a:lnTo>
                  <a:pt x="2881294" y="344781"/>
                </a:lnTo>
                <a:lnTo>
                  <a:pt x="57463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772579" y="4798896"/>
            <a:ext cx="28314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 Community</a:t>
            </a:r>
            <a:r>
              <a:rPr sz="1800" spc="-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Curated Data </a:t>
            </a:r>
            <a:r>
              <a:rPr dirty="0"/>
              <a:t>Enterprise Process Over</a:t>
            </a:r>
            <a:r>
              <a:rPr spc="-90" dirty="0"/>
              <a:t> </a:t>
            </a:r>
            <a:r>
              <a:rPr dirty="0"/>
              <a:t>Time</a:t>
            </a:r>
          </a:p>
        </p:txBody>
      </p:sp>
      <p:sp>
        <p:nvSpPr>
          <p:cNvPr id="60" name="object 60"/>
          <p:cNvSpPr/>
          <p:nvPr/>
        </p:nvSpPr>
        <p:spPr>
          <a:xfrm>
            <a:off x="0" y="2641803"/>
            <a:ext cx="2696438" cy="6498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476374" y="1453388"/>
            <a:ext cx="7233284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635" algn="ctr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CDE will provide a </a:t>
            </a:r>
            <a:r>
              <a:rPr sz="2400" b="1" spc="-5" dirty="0">
                <a:solidFill>
                  <a:srgbClr val="002060"/>
                </a:solidFill>
                <a:latin typeface="Arial"/>
                <a:cs typeface="Arial"/>
              </a:rPr>
              <a:t>platform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for innovative data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use and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growth through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purpose-driven 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computational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statistical integration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sz="2400" spc="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analysis.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917400" y="4171260"/>
            <a:ext cx="2093595" cy="344805"/>
          </a:xfrm>
          <a:custGeom>
            <a:avLst/>
            <a:gdLst/>
            <a:ahLst/>
            <a:cxnLst/>
            <a:rect l="l" t="t" r="r" b="b"/>
            <a:pathLst>
              <a:path w="2093595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2035979" y="0"/>
                </a:lnTo>
                <a:lnTo>
                  <a:pt x="2058347" y="4515"/>
                </a:lnTo>
                <a:lnTo>
                  <a:pt x="2076612" y="16831"/>
                </a:lnTo>
                <a:lnTo>
                  <a:pt x="2088928" y="35096"/>
                </a:lnTo>
                <a:lnTo>
                  <a:pt x="2093443" y="57464"/>
                </a:lnTo>
                <a:lnTo>
                  <a:pt x="2093443" y="287316"/>
                </a:lnTo>
                <a:lnTo>
                  <a:pt x="2088928" y="309684"/>
                </a:lnTo>
                <a:lnTo>
                  <a:pt x="2076612" y="327950"/>
                </a:lnTo>
                <a:lnTo>
                  <a:pt x="2058347" y="340265"/>
                </a:lnTo>
                <a:lnTo>
                  <a:pt x="2035979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060589" y="4193540"/>
            <a:ext cx="185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New data</a:t>
            </a:r>
            <a:r>
              <a:rPr sz="1800" spc="-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79088" y="4159644"/>
            <a:ext cx="2141855" cy="344805"/>
          </a:xfrm>
          <a:custGeom>
            <a:avLst/>
            <a:gdLst/>
            <a:ahLst/>
            <a:cxnLst/>
            <a:rect l="l" t="t" r="r" b="b"/>
            <a:pathLst>
              <a:path w="2141854" h="344804">
                <a:moveTo>
                  <a:pt x="0" y="57463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5" y="4515"/>
                </a:lnTo>
                <a:lnTo>
                  <a:pt x="57463" y="0"/>
                </a:lnTo>
                <a:lnTo>
                  <a:pt x="2084232" y="0"/>
                </a:lnTo>
                <a:lnTo>
                  <a:pt x="2106600" y="4515"/>
                </a:lnTo>
                <a:lnTo>
                  <a:pt x="2124865" y="16830"/>
                </a:lnTo>
                <a:lnTo>
                  <a:pt x="2137180" y="35096"/>
                </a:lnTo>
                <a:lnTo>
                  <a:pt x="2141696" y="57463"/>
                </a:lnTo>
                <a:lnTo>
                  <a:pt x="2141696" y="287317"/>
                </a:lnTo>
                <a:lnTo>
                  <a:pt x="2137180" y="309684"/>
                </a:lnTo>
                <a:lnTo>
                  <a:pt x="2124865" y="327950"/>
                </a:lnTo>
                <a:lnTo>
                  <a:pt x="2106600" y="340265"/>
                </a:lnTo>
                <a:lnTo>
                  <a:pt x="2084232" y="344781"/>
                </a:lnTo>
                <a:lnTo>
                  <a:pt x="57463" y="344781"/>
                </a:lnTo>
                <a:lnTo>
                  <a:pt x="35095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7"/>
                </a:lnTo>
                <a:lnTo>
                  <a:pt x="0" y="57463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495290" y="4181347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New data</a:t>
            </a:r>
            <a:r>
              <a:rPr sz="1800" spc="-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9053" y="4155501"/>
            <a:ext cx="1645920" cy="344805"/>
          </a:xfrm>
          <a:custGeom>
            <a:avLst/>
            <a:gdLst/>
            <a:ahLst/>
            <a:cxnLst/>
            <a:rect l="l" t="t" r="r" b="b"/>
            <a:pathLst>
              <a:path w="164592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87986" y="0"/>
                </a:lnTo>
                <a:lnTo>
                  <a:pt x="1610354" y="4515"/>
                </a:lnTo>
                <a:lnTo>
                  <a:pt x="1628620" y="16831"/>
                </a:lnTo>
                <a:lnTo>
                  <a:pt x="1640935" y="35097"/>
                </a:lnTo>
                <a:lnTo>
                  <a:pt x="1645451" y="57465"/>
                </a:lnTo>
                <a:lnTo>
                  <a:pt x="1645451" y="287316"/>
                </a:lnTo>
                <a:lnTo>
                  <a:pt x="1640935" y="309684"/>
                </a:lnTo>
                <a:lnTo>
                  <a:pt x="1628620" y="327949"/>
                </a:lnTo>
                <a:lnTo>
                  <a:pt x="1610354" y="340265"/>
                </a:lnTo>
                <a:lnTo>
                  <a:pt x="1587986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49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90967" y="4178300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r>
              <a:rPr sz="1800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analyses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920484" y="4207764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30376" y="2949878"/>
            <a:ext cx="1379220" cy="1045210"/>
          </a:xfrm>
          <a:custGeom>
            <a:avLst/>
            <a:gdLst/>
            <a:ahLst/>
            <a:cxnLst/>
            <a:rect l="l" t="t" r="r" b="b"/>
            <a:pathLst>
              <a:path w="1379220" h="1045210">
                <a:moveTo>
                  <a:pt x="1034389" y="522389"/>
                </a:moveTo>
                <a:lnTo>
                  <a:pt x="344792" y="522389"/>
                </a:lnTo>
                <a:lnTo>
                  <a:pt x="344792" y="1044778"/>
                </a:lnTo>
                <a:lnTo>
                  <a:pt x="1034389" y="1044778"/>
                </a:lnTo>
                <a:lnTo>
                  <a:pt x="1034389" y="522389"/>
                </a:lnTo>
                <a:close/>
              </a:path>
              <a:path w="1379220" h="1045210">
                <a:moveTo>
                  <a:pt x="689597" y="0"/>
                </a:moveTo>
                <a:lnTo>
                  <a:pt x="0" y="522389"/>
                </a:lnTo>
                <a:lnTo>
                  <a:pt x="1379181" y="522389"/>
                </a:lnTo>
                <a:lnTo>
                  <a:pt x="68959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30376" y="2949878"/>
            <a:ext cx="1378585" cy="1044575"/>
          </a:xfrm>
          <a:custGeom>
            <a:avLst/>
            <a:gdLst/>
            <a:ahLst/>
            <a:cxnLst/>
            <a:rect l="l" t="t" r="r" b="b"/>
            <a:pathLst>
              <a:path w="1378584" h="1044575">
                <a:moveTo>
                  <a:pt x="0" y="522122"/>
                </a:moveTo>
                <a:lnTo>
                  <a:pt x="689240" y="0"/>
                </a:lnTo>
                <a:lnTo>
                  <a:pt x="1378481" y="522122"/>
                </a:lnTo>
                <a:lnTo>
                  <a:pt x="1033861" y="522122"/>
                </a:lnTo>
                <a:lnTo>
                  <a:pt x="1033861" y="1044245"/>
                </a:lnTo>
                <a:lnTo>
                  <a:pt x="344620" y="1044245"/>
                </a:lnTo>
                <a:lnTo>
                  <a:pt x="344620" y="522122"/>
                </a:lnTo>
                <a:lnTo>
                  <a:pt x="0" y="522122"/>
                </a:lnTo>
                <a:close/>
              </a:path>
            </a:pathLst>
          </a:custGeom>
          <a:ln w="25387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151" y="0"/>
            <a:ext cx="11734800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62471" y="0"/>
            <a:ext cx="5010912" cy="3438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3549" y="313435"/>
            <a:ext cx="8469630" cy="208026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4800" dirty="0"/>
              <a:t>Curated Data Enterprise</a:t>
            </a:r>
            <a:r>
              <a:rPr sz="4800" spc="-50" dirty="0"/>
              <a:t> </a:t>
            </a:r>
            <a:r>
              <a:rPr sz="4800" spc="-5" dirty="0"/>
              <a:t>(CDE)  </a:t>
            </a:r>
            <a:r>
              <a:rPr sz="4800" dirty="0"/>
              <a:t>Framework - a guide to  implementing use</a:t>
            </a:r>
            <a:r>
              <a:rPr sz="4800" spc="-5" dirty="0"/>
              <a:t> </a:t>
            </a:r>
            <a:r>
              <a:rPr sz="4800" dirty="0"/>
              <a:t>case</a:t>
            </a:r>
            <a:endParaRPr sz="4800"/>
          </a:p>
        </p:txBody>
      </p:sp>
      <p:sp>
        <p:nvSpPr>
          <p:cNvPr id="6" name="object 6"/>
          <p:cNvSpPr/>
          <p:nvPr/>
        </p:nvSpPr>
        <p:spPr>
          <a:xfrm>
            <a:off x="3532517" y="2821889"/>
            <a:ext cx="5909411" cy="4025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83640" y="2847545"/>
            <a:ext cx="3999865" cy="1974214"/>
          </a:xfrm>
          <a:custGeom>
            <a:avLst/>
            <a:gdLst/>
            <a:ahLst/>
            <a:cxnLst/>
            <a:rect l="l" t="t" r="r" b="b"/>
            <a:pathLst>
              <a:path w="3999865" h="1974214">
                <a:moveTo>
                  <a:pt x="3999433" y="1570177"/>
                </a:moveTo>
                <a:lnTo>
                  <a:pt x="3357524" y="1570177"/>
                </a:lnTo>
                <a:lnTo>
                  <a:pt x="3678478" y="1974050"/>
                </a:lnTo>
                <a:lnTo>
                  <a:pt x="3999433" y="1570177"/>
                </a:lnTo>
                <a:close/>
              </a:path>
              <a:path w="3999865" h="1974214">
                <a:moveTo>
                  <a:pt x="1931005" y="0"/>
                </a:moveTo>
                <a:lnTo>
                  <a:pt x="1879968" y="838"/>
                </a:lnTo>
                <a:lnTo>
                  <a:pt x="1829448" y="2841"/>
                </a:lnTo>
                <a:lnTo>
                  <a:pt x="1779279" y="5991"/>
                </a:lnTo>
                <a:lnTo>
                  <a:pt x="1729477" y="10275"/>
                </a:lnTo>
                <a:lnTo>
                  <a:pt x="1680058" y="15679"/>
                </a:lnTo>
                <a:lnTo>
                  <a:pt x="1631037" y="22187"/>
                </a:lnTo>
                <a:lnTo>
                  <a:pt x="1582430" y="29785"/>
                </a:lnTo>
                <a:lnTo>
                  <a:pt x="1534252" y="38459"/>
                </a:lnTo>
                <a:lnTo>
                  <a:pt x="1486518" y="48194"/>
                </a:lnTo>
                <a:lnTo>
                  <a:pt x="1439245" y="58976"/>
                </a:lnTo>
                <a:lnTo>
                  <a:pt x="1392448" y="70790"/>
                </a:lnTo>
                <a:lnTo>
                  <a:pt x="1346142" y="83623"/>
                </a:lnTo>
                <a:lnTo>
                  <a:pt x="1300343" y="97459"/>
                </a:lnTo>
                <a:lnTo>
                  <a:pt x="1255066" y="112283"/>
                </a:lnTo>
                <a:lnTo>
                  <a:pt x="1210328" y="128083"/>
                </a:lnTo>
                <a:lnTo>
                  <a:pt x="1166142" y="144843"/>
                </a:lnTo>
                <a:lnTo>
                  <a:pt x="1122526" y="162548"/>
                </a:lnTo>
                <a:lnTo>
                  <a:pt x="1079494" y="181185"/>
                </a:lnTo>
                <a:lnTo>
                  <a:pt x="1037063" y="200738"/>
                </a:lnTo>
                <a:lnTo>
                  <a:pt x="995247" y="221194"/>
                </a:lnTo>
                <a:lnTo>
                  <a:pt x="954062" y="242538"/>
                </a:lnTo>
                <a:lnTo>
                  <a:pt x="913524" y="264755"/>
                </a:lnTo>
                <a:lnTo>
                  <a:pt x="873648" y="287831"/>
                </a:lnTo>
                <a:lnTo>
                  <a:pt x="834450" y="311751"/>
                </a:lnTo>
                <a:lnTo>
                  <a:pt x="795945" y="336502"/>
                </a:lnTo>
                <a:lnTo>
                  <a:pt x="758150" y="362069"/>
                </a:lnTo>
                <a:lnTo>
                  <a:pt x="721078" y="388436"/>
                </a:lnTo>
                <a:lnTo>
                  <a:pt x="684746" y="415591"/>
                </a:lnTo>
                <a:lnTo>
                  <a:pt x="649170" y="443517"/>
                </a:lnTo>
                <a:lnTo>
                  <a:pt x="614365" y="472202"/>
                </a:lnTo>
                <a:lnTo>
                  <a:pt x="580346" y="501630"/>
                </a:lnTo>
                <a:lnTo>
                  <a:pt x="547130" y="531787"/>
                </a:lnTo>
                <a:lnTo>
                  <a:pt x="514731" y="562658"/>
                </a:lnTo>
                <a:lnTo>
                  <a:pt x="483165" y="594230"/>
                </a:lnTo>
                <a:lnTo>
                  <a:pt x="452448" y="626487"/>
                </a:lnTo>
                <a:lnTo>
                  <a:pt x="422595" y="659415"/>
                </a:lnTo>
                <a:lnTo>
                  <a:pt x="393621" y="693000"/>
                </a:lnTo>
                <a:lnTo>
                  <a:pt x="365543" y="727227"/>
                </a:lnTo>
                <a:lnTo>
                  <a:pt x="338376" y="762082"/>
                </a:lnTo>
                <a:lnTo>
                  <a:pt x="312135" y="797550"/>
                </a:lnTo>
                <a:lnTo>
                  <a:pt x="286836" y="833618"/>
                </a:lnTo>
                <a:lnTo>
                  <a:pt x="262495" y="870269"/>
                </a:lnTo>
                <a:lnTo>
                  <a:pt x="239126" y="907491"/>
                </a:lnTo>
                <a:lnTo>
                  <a:pt x="216746" y="945268"/>
                </a:lnTo>
                <a:lnTo>
                  <a:pt x="195370" y="983587"/>
                </a:lnTo>
                <a:lnTo>
                  <a:pt x="175013" y="1022432"/>
                </a:lnTo>
                <a:lnTo>
                  <a:pt x="155692" y="1061789"/>
                </a:lnTo>
                <a:lnTo>
                  <a:pt x="137421" y="1101644"/>
                </a:lnTo>
                <a:lnTo>
                  <a:pt x="120217" y="1141982"/>
                </a:lnTo>
                <a:lnTo>
                  <a:pt x="104094" y="1182789"/>
                </a:lnTo>
                <a:lnTo>
                  <a:pt x="89068" y="1224051"/>
                </a:lnTo>
                <a:lnTo>
                  <a:pt x="75155" y="1265752"/>
                </a:lnTo>
                <a:lnTo>
                  <a:pt x="62370" y="1307880"/>
                </a:lnTo>
                <a:lnTo>
                  <a:pt x="50730" y="1350418"/>
                </a:lnTo>
                <a:lnTo>
                  <a:pt x="40248" y="1393352"/>
                </a:lnTo>
                <a:lnTo>
                  <a:pt x="30942" y="1436669"/>
                </a:lnTo>
                <a:lnTo>
                  <a:pt x="22826" y="1480354"/>
                </a:lnTo>
                <a:lnTo>
                  <a:pt x="15916" y="1524392"/>
                </a:lnTo>
                <a:lnTo>
                  <a:pt x="10227" y="1568768"/>
                </a:lnTo>
                <a:lnTo>
                  <a:pt x="5776" y="1613469"/>
                </a:lnTo>
                <a:lnTo>
                  <a:pt x="2565" y="1658771"/>
                </a:lnTo>
                <a:lnTo>
                  <a:pt x="645" y="1703892"/>
                </a:lnTo>
                <a:lnTo>
                  <a:pt x="0" y="1749374"/>
                </a:lnTo>
                <a:lnTo>
                  <a:pt x="370166" y="1749374"/>
                </a:lnTo>
                <a:lnTo>
                  <a:pt x="371011" y="1703787"/>
                </a:lnTo>
                <a:lnTo>
                  <a:pt x="373529" y="1658480"/>
                </a:lnTo>
                <a:lnTo>
                  <a:pt x="377634" y="1614033"/>
                </a:lnTo>
                <a:lnTo>
                  <a:pt x="383375" y="1569702"/>
                </a:lnTo>
                <a:lnTo>
                  <a:pt x="390698" y="1525801"/>
                </a:lnTo>
                <a:lnTo>
                  <a:pt x="399579" y="1482352"/>
                </a:lnTo>
                <a:lnTo>
                  <a:pt x="409992" y="1439379"/>
                </a:lnTo>
                <a:lnTo>
                  <a:pt x="421911" y="1396904"/>
                </a:lnTo>
                <a:lnTo>
                  <a:pt x="435311" y="1354952"/>
                </a:lnTo>
                <a:lnTo>
                  <a:pt x="450167" y="1313546"/>
                </a:lnTo>
                <a:lnTo>
                  <a:pt x="466452" y="1272707"/>
                </a:lnTo>
                <a:lnTo>
                  <a:pt x="484142" y="1232460"/>
                </a:lnTo>
                <a:lnTo>
                  <a:pt x="503211" y="1192827"/>
                </a:lnTo>
                <a:lnTo>
                  <a:pt x="523633" y="1153832"/>
                </a:lnTo>
                <a:lnTo>
                  <a:pt x="545382" y="1115498"/>
                </a:lnTo>
                <a:lnTo>
                  <a:pt x="568435" y="1077848"/>
                </a:lnTo>
                <a:lnTo>
                  <a:pt x="592763" y="1040904"/>
                </a:lnTo>
                <a:lnTo>
                  <a:pt x="618344" y="1004691"/>
                </a:lnTo>
                <a:lnTo>
                  <a:pt x="645150" y="969231"/>
                </a:lnTo>
                <a:lnTo>
                  <a:pt x="673156" y="934547"/>
                </a:lnTo>
                <a:lnTo>
                  <a:pt x="702337" y="900663"/>
                </a:lnTo>
                <a:lnTo>
                  <a:pt x="732667" y="867601"/>
                </a:lnTo>
                <a:lnTo>
                  <a:pt x="764120" y="835385"/>
                </a:lnTo>
                <a:lnTo>
                  <a:pt x="796672" y="804037"/>
                </a:lnTo>
                <a:lnTo>
                  <a:pt x="830297" y="773582"/>
                </a:lnTo>
                <a:lnTo>
                  <a:pt x="864968" y="744041"/>
                </a:lnTo>
                <a:lnTo>
                  <a:pt x="900662" y="715439"/>
                </a:lnTo>
                <a:lnTo>
                  <a:pt x="937351" y="687798"/>
                </a:lnTo>
                <a:lnTo>
                  <a:pt x="975011" y="661141"/>
                </a:lnTo>
                <a:lnTo>
                  <a:pt x="1013616" y="635491"/>
                </a:lnTo>
                <a:lnTo>
                  <a:pt x="1053140" y="610873"/>
                </a:lnTo>
                <a:lnTo>
                  <a:pt x="1093559" y="587307"/>
                </a:lnTo>
                <a:lnTo>
                  <a:pt x="1134846" y="564819"/>
                </a:lnTo>
                <a:lnTo>
                  <a:pt x="1176976" y="543430"/>
                </a:lnTo>
                <a:lnTo>
                  <a:pt x="1219923" y="523165"/>
                </a:lnTo>
                <a:lnTo>
                  <a:pt x="1263663" y="504045"/>
                </a:lnTo>
                <a:lnTo>
                  <a:pt x="1308168" y="486095"/>
                </a:lnTo>
                <a:lnTo>
                  <a:pt x="1353415" y="469337"/>
                </a:lnTo>
                <a:lnTo>
                  <a:pt x="1399377" y="453795"/>
                </a:lnTo>
                <a:lnTo>
                  <a:pt x="1446029" y="439491"/>
                </a:lnTo>
                <a:lnTo>
                  <a:pt x="1493346" y="426449"/>
                </a:lnTo>
                <a:lnTo>
                  <a:pt x="1541301" y="414692"/>
                </a:lnTo>
                <a:lnTo>
                  <a:pt x="1589869" y="404242"/>
                </a:lnTo>
                <a:lnTo>
                  <a:pt x="1639026" y="395124"/>
                </a:lnTo>
                <a:lnTo>
                  <a:pt x="1688744" y="387360"/>
                </a:lnTo>
                <a:lnTo>
                  <a:pt x="1739000" y="380973"/>
                </a:lnTo>
                <a:lnTo>
                  <a:pt x="1789766" y="375986"/>
                </a:lnTo>
                <a:lnTo>
                  <a:pt x="1841019" y="372423"/>
                </a:lnTo>
                <a:lnTo>
                  <a:pt x="1892731" y="370306"/>
                </a:lnTo>
                <a:lnTo>
                  <a:pt x="1944906" y="369663"/>
                </a:lnTo>
                <a:lnTo>
                  <a:pt x="3133163" y="369663"/>
                </a:lnTo>
                <a:lnTo>
                  <a:pt x="3111808" y="354697"/>
                </a:lnTo>
                <a:lnTo>
                  <a:pt x="3073454" y="329149"/>
                </a:lnTo>
                <a:lnTo>
                  <a:pt x="3034397" y="304442"/>
                </a:lnTo>
                <a:lnTo>
                  <a:pt x="2994656" y="280591"/>
                </a:lnTo>
                <a:lnTo>
                  <a:pt x="2954247" y="257610"/>
                </a:lnTo>
                <a:lnTo>
                  <a:pt x="2913188" y="235511"/>
                </a:lnTo>
                <a:lnTo>
                  <a:pt x="2871495" y="214309"/>
                </a:lnTo>
                <a:lnTo>
                  <a:pt x="2829186" y="194019"/>
                </a:lnTo>
                <a:lnTo>
                  <a:pt x="2786278" y="174652"/>
                </a:lnTo>
                <a:lnTo>
                  <a:pt x="2742788" y="156225"/>
                </a:lnTo>
                <a:lnTo>
                  <a:pt x="2698733" y="138750"/>
                </a:lnTo>
                <a:lnTo>
                  <a:pt x="2654130" y="122241"/>
                </a:lnTo>
                <a:lnTo>
                  <a:pt x="2608996" y="106713"/>
                </a:lnTo>
                <a:lnTo>
                  <a:pt x="2563349" y="92178"/>
                </a:lnTo>
                <a:lnTo>
                  <a:pt x="2517206" y="78652"/>
                </a:lnTo>
                <a:lnTo>
                  <a:pt x="2470583" y="66147"/>
                </a:lnTo>
                <a:lnTo>
                  <a:pt x="2423499" y="54678"/>
                </a:lnTo>
                <a:lnTo>
                  <a:pt x="2375969" y="44259"/>
                </a:lnTo>
                <a:lnTo>
                  <a:pt x="2328012" y="34902"/>
                </a:lnTo>
                <a:lnTo>
                  <a:pt x="2279643" y="26624"/>
                </a:lnTo>
                <a:lnTo>
                  <a:pt x="2230882" y="19436"/>
                </a:lnTo>
                <a:lnTo>
                  <a:pt x="2181743" y="13353"/>
                </a:lnTo>
                <a:lnTo>
                  <a:pt x="2132246" y="8389"/>
                </a:lnTo>
                <a:lnTo>
                  <a:pt x="2082406" y="4558"/>
                </a:lnTo>
                <a:lnTo>
                  <a:pt x="2032241" y="1873"/>
                </a:lnTo>
                <a:lnTo>
                  <a:pt x="1981768" y="349"/>
                </a:lnTo>
                <a:lnTo>
                  <a:pt x="1931005" y="0"/>
                </a:lnTo>
                <a:close/>
              </a:path>
              <a:path w="3999865" h="1974214">
                <a:moveTo>
                  <a:pt x="3133163" y="369663"/>
                </a:moveTo>
                <a:lnTo>
                  <a:pt x="1944906" y="369663"/>
                </a:lnTo>
                <a:lnTo>
                  <a:pt x="1996720" y="370513"/>
                </a:lnTo>
                <a:lnTo>
                  <a:pt x="2048145" y="372833"/>
                </a:lnTo>
                <a:lnTo>
                  <a:pt x="2099155" y="376602"/>
                </a:lnTo>
                <a:lnTo>
                  <a:pt x="2149720" y="381798"/>
                </a:lnTo>
                <a:lnTo>
                  <a:pt x="2199812" y="388398"/>
                </a:lnTo>
                <a:lnTo>
                  <a:pt x="2249404" y="396381"/>
                </a:lnTo>
                <a:lnTo>
                  <a:pt x="2298468" y="405724"/>
                </a:lnTo>
                <a:lnTo>
                  <a:pt x="2346975" y="416406"/>
                </a:lnTo>
                <a:lnTo>
                  <a:pt x="2394897" y="428403"/>
                </a:lnTo>
                <a:lnTo>
                  <a:pt x="2442207" y="441695"/>
                </a:lnTo>
                <a:lnTo>
                  <a:pt x="2488876" y="456258"/>
                </a:lnTo>
                <a:lnTo>
                  <a:pt x="2534877" y="472071"/>
                </a:lnTo>
                <a:lnTo>
                  <a:pt x="2580181" y="489113"/>
                </a:lnTo>
                <a:lnTo>
                  <a:pt x="2624760" y="507360"/>
                </a:lnTo>
                <a:lnTo>
                  <a:pt x="2668586" y="526790"/>
                </a:lnTo>
                <a:lnTo>
                  <a:pt x="2711632" y="547382"/>
                </a:lnTo>
                <a:lnTo>
                  <a:pt x="2753868" y="569114"/>
                </a:lnTo>
                <a:lnTo>
                  <a:pt x="2795268" y="591962"/>
                </a:lnTo>
                <a:lnTo>
                  <a:pt x="2835803" y="615906"/>
                </a:lnTo>
                <a:lnTo>
                  <a:pt x="2875445" y="640924"/>
                </a:lnTo>
                <a:lnTo>
                  <a:pt x="2914166" y="666992"/>
                </a:lnTo>
                <a:lnTo>
                  <a:pt x="2951938" y="694089"/>
                </a:lnTo>
                <a:lnTo>
                  <a:pt x="2988733" y="722193"/>
                </a:lnTo>
                <a:lnTo>
                  <a:pt x="3024523" y="751282"/>
                </a:lnTo>
                <a:lnTo>
                  <a:pt x="3059280" y="781334"/>
                </a:lnTo>
                <a:lnTo>
                  <a:pt x="3092975" y="812326"/>
                </a:lnTo>
                <a:lnTo>
                  <a:pt x="3125582" y="844237"/>
                </a:lnTo>
                <a:lnTo>
                  <a:pt x="3157071" y="877044"/>
                </a:lnTo>
                <a:lnTo>
                  <a:pt x="3187415" y="910726"/>
                </a:lnTo>
                <a:lnTo>
                  <a:pt x="3216593" y="945268"/>
                </a:lnTo>
                <a:lnTo>
                  <a:pt x="3244556" y="980624"/>
                </a:lnTo>
                <a:lnTo>
                  <a:pt x="3271296" y="1016796"/>
                </a:lnTo>
                <a:lnTo>
                  <a:pt x="3296779" y="1053754"/>
                </a:lnTo>
                <a:lnTo>
                  <a:pt x="3320976" y="1091476"/>
                </a:lnTo>
                <a:lnTo>
                  <a:pt x="3343860" y="1129940"/>
                </a:lnTo>
                <a:lnTo>
                  <a:pt x="3365403" y="1169124"/>
                </a:lnTo>
                <a:lnTo>
                  <a:pt x="3385576" y="1209005"/>
                </a:lnTo>
                <a:lnTo>
                  <a:pt x="3404351" y="1249562"/>
                </a:lnTo>
                <a:lnTo>
                  <a:pt x="3421701" y="1290772"/>
                </a:lnTo>
                <a:lnTo>
                  <a:pt x="3437597" y="1332613"/>
                </a:lnTo>
                <a:lnTo>
                  <a:pt x="3452012" y="1375064"/>
                </a:lnTo>
                <a:lnTo>
                  <a:pt x="3464917" y="1418102"/>
                </a:lnTo>
                <a:lnTo>
                  <a:pt x="3476284" y="1461705"/>
                </a:lnTo>
                <a:lnTo>
                  <a:pt x="3486086" y="1505851"/>
                </a:lnTo>
                <a:lnTo>
                  <a:pt x="3495446" y="1570177"/>
                </a:lnTo>
                <a:lnTo>
                  <a:pt x="3868762" y="1570177"/>
                </a:lnTo>
                <a:lnTo>
                  <a:pt x="3851071" y="1443672"/>
                </a:lnTo>
                <a:lnTo>
                  <a:pt x="3841741" y="1399326"/>
                </a:lnTo>
                <a:lnTo>
                  <a:pt x="3831194" y="1355405"/>
                </a:lnTo>
                <a:lnTo>
                  <a:pt x="3819449" y="1311924"/>
                </a:lnTo>
                <a:lnTo>
                  <a:pt x="3806523" y="1268896"/>
                </a:lnTo>
                <a:lnTo>
                  <a:pt x="3792431" y="1226336"/>
                </a:lnTo>
                <a:lnTo>
                  <a:pt x="3777193" y="1184256"/>
                </a:lnTo>
                <a:lnTo>
                  <a:pt x="3760824" y="1142671"/>
                </a:lnTo>
                <a:lnTo>
                  <a:pt x="3743342" y="1101595"/>
                </a:lnTo>
                <a:lnTo>
                  <a:pt x="3724765" y="1061041"/>
                </a:lnTo>
                <a:lnTo>
                  <a:pt x="3705108" y="1021024"/>
                </a:lnTo>
                <a:lnTo>
                  <a:pt x="3684390" y="981558"/>
                </a:lnTo>
                <a:lnTo>
                  <a:pt x="3662627" y="942655"/>
                </a:lnTo>
                <a:lnTo>
                  <a:pt x="3639837" y="904331"/>
                </a:lnTo>
                <a:lnTo>
                  <a:pt x="3616036" y="866598"/>
                </a:lnTo>
                <a:lnTo>
                  <a:pt x="3591243" y="829472"/>
                </a:lnTo>
                <a:lnTo>
                  <a:pt x="3565473" y="792965"/>
                </a:lnTo>
                <a:lnTo>
                  <a:pt x="3538745" y="757091"/>
                </a:lnTo>
                <a:lnTo>
                  <a:pt x="3511074" y="721865"/>
                </a:lnTo>
                <a:lnTo>
                  <a:pt x="3482479" y="687300"/>
                </a:lnTo>
                <a:lnTo>
                  <a:pt x="3452977" y="653411"/>
                </a:lnTo>
                <a:lnTo>
                  <a:pt x="3422584" y="620210"/>
                </a:lnTo>
                <a:lnTo>
                  <a:pt x="3391318" y="587712"/>
                </a:lnTo>
                <a:lnTo>
                  <a:pt x="3359196" y="555931"/>
                </a:lnTo>
                <a:lnTo>
                  <a:pt x="3326234" y="524881"/>
                </a:lnTo>
                <a:lnTo>
                  <a:pt x="3292451" y="494575"/>
                </a:lnTo>
                <a:lnTo>
                  <a:pt x="3257864" y="465027"/>
                </a:lnTo>
                <a:lnTo>
                  <a:pt x="3222488" y="436251"/>
                </a:lnTo>
                <a:lnTo>
                  <a:pt x="3186342" y="408262"/>
                </a:lnTo>
                <a:lnTo>
                  <a:pt x="3149443" y="381073"/>
                </a:lnTo>
                <a:lnTo>
                  <a:pt x="3133163" y="3696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6784" y="2821889"/>
            <a:ext cx="5905500" cy="419100"/>
          </a:xfrm>
          <a:custGeom>
            <a:avLst/>
            <a:gdLst/>
            <a:ahLst/>
            <a:cxnLst/>
            <a:rect l="l" t="t" r="r" b="b"/>
            <a:pathLst>
              <a:path w="5905500" h="419100">
                <a:moveTo>
                  <a:pt x="0" y="418744"/>
                </a:moveTo>
                <a:lnTo>
                  <a:pt x="5905144" y="418744"/>
                </a:lnTo>
                <a:lnTo>
                  <a:pt x="5905144" y="0"/>
                </a:lnTo>
                <a:lnTo>
                  <a:pt x="0" y="0"/>
                </a:lnTo>
                <a:lnTo>
                  <a:pt x="0" y="418744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6784" y="3368814"/>
            <a:ext cx="5905500" cy="419100"/>
          </a:xfrm>
          <a:custGeom>
            <a:avLst/>
            <a:gdLst/>
            <a:ahLst/>
            <a:cxnLst/>
            <a:rect l="l" t="t" r="r" b="b"/>
            <a:pathLst>
              <a:path w="5905500" h="419100">
                <a:moveTo>
                  <a:pt x="0" y="418744"/>
                </a:moveTo>
                <a:lnTo>
                  <a:pt x="5905144" y="418744"/>
                </a:lnTo>
                <a:lnTo>
                  <a:pt x="5905144" y="0"/>
                </a:lnTo>
                <a:lnTo>
                  <a:pt x="0" y="0"/>
                </a:lnTo>
                <a:lnTo>
                  <a:pt x="0" y="418744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6784" y="3911472"/>
            <a:ext cx="5905500" cy="419100"/>
          </a:xfrm>
          <a:custGeom>
            <a:avLst/>
            <a:gdLst/>
            <a:ahLst/>
            <a:cxnLst/>
            <a:rect l="l" t="t" r="r" b="b"/>
            <a:pathLst>
              <a:path w="5905500" h="419100">
                <a:moveTo>
                  <a:pt x="0" y="418744"/>
                </a:moveTo>
                <a:lnTo>
                  <a:pt x="5905144" y="418744"/>
                </a:lnTo>
                <a:lnTo>
                  <a:pt x="5905144" y="0"/>
                </a:lnTo>
                <a:lnTo>
                  <a:pt x="0" y="0"/>
                </a:lnTo>
                <a:lnTo>
                  <a:pt x="0" y="418744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95332" y="2824022"/>
            <a:ext cx="641350" cy="4025265"/>
          </a:xfrm>
          <a:custGeom>
            <a:avLst/>
            <a:gdLst/>
            <a:ahLst/>
            <a:cxnLst/>
            <a:rect l="l" t="t" r="r" b="b"/>
            <a:pathLst>
              <a:path w="641350" h="4025265">
                <a:moveTo>
                  <a:pt x="0" y="4025061"/>
                </a:moveTo>
                <a:lnTo>
                  <a:pt x="640930" y="4025061"/>
                </a:lnTo>
                <a:lnTo>
                  <a:pt x="640930" y="0"/>
                </a:lnTo>
                <a:lnTo>
                  <a:pt x="0" y="0"/>
                </a:lnTo>
                <a:lnTo>
                  <a:pt x="0" y="4025061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5338" y="2824020"/>
            <a:ext cx="641350" cy="4026535"/>
          </a:xfrm>
          <a:custGeom>
            <a:avLst/>
            <a:gdLst/>
            <a:ahLst/>
            <a:cxnLst/>
            <a:rect l="l" t="t" r="r" b="b"/>
            <a:pathLst>
              <a:path w="641350" h="4026534">
                <a:moveTo>
                  <a:pt x="0" y="0"/>
                </a:moveTo>
                <a:lnTo>
                  <a:pt x="641127" y="0"/>
                </a:lnTo>
                <a:lnTo>
                  <a:pt x="641127" y="4026282"/>
                </a:lnTo>
                <a:lnTo>
                  <a:pt x="0" y="4026282"/>
                </a:lnTo>
                <a:lnTo>
                  <a:pt x="0" y="0"/>
                </a:lnTo>
                <a:close/>
              </a:path>
            </a:pathLst>
          </a:custGeom>
          <a:ln w="42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57559" y="3646671"/>
            <a:ext cx="317500" cy="2376805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50" b="1" spc="-12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1850" b="1" spc="-1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50" b="1" spc="-1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18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-14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5366" y="4813056"/>
            <a:ext cx="3999865" cy="1974214"/>
          </a:xfrm>
          <a:custGeom>
            <a:avLst/>
            <a:gdLst/>
            <a:ahLst/>
            <a:cxnLst/>
            <a:rect l="l" t="t" r="r" b="b"/>
            <a:pathLst>
              <a:path w="3999865" h="1974215">
                <a:moveTo>
                  <a:pt x="503986" y="403872"/>
                </a:moveTo>
                <a:lnTo>
                  <a:pt x="130670" y="403872"/>
                </a:lnTo>
                <a:lnTo>
                  <a:pt x="148361" y="530377"/>
                </a:lnTo>
                <a:lnTo>
                  <a:pt x="157691" y="574723"/>
                </a:lnTo>
                <a:lnTo>
                  <a:pt x="168238" y="618644"/>
                </a:lnTo>
                <a:lnTo>
                  <a:pt x="179983" y="662125"/>
                </a:lnTo>
                <a:lnTo>
                  <a:pt x="192910" y="705153"/>
                </a:lnTo>
                <a:lnTo>
                  <a:pt x="207001" y="747714"/>
                </a:lnTo>
                <a:lnTo>
                  <a:pt x="222239" y="789794"/>
                </a:lnTo>
                <a:lnTo>
                  <a:pt x="238608" y="831379"/>
                </a:lnTo>
                <a:lnTo>
                  <a:pt x="256090" y="872455"/>
                </a:lnTo>
                <a:lnTo>
                  <a:pt x="274668" y="913008"/>
                </a:lnTo>
                <a:lnTo>
                  <a:pt x="294324" y="953026"/>
                </a:lnTo>
                <a:lnTo>
                  <a:pt x="315042" y="992493"/>
                </a:lnTo>
                <a:lnTo>
                  <a:pt x="336805" y="1031395"/>
                </a:lnTo>
                <a:lnTo>
                  <a:pt x="359595" y="1069720"/>
                </a:lnTo>
                <a:lnTo>
                  <a:pt x="383396" y="1107453"/>
                </a:lnTo>
                <a:lnTo>
                  <a:pt x="408189" y="1144579"/>
                </a:lnTo>
                <a:lnTo>
                  <a:pt x="433959" y="1181087"/>
                </a:lnTo>
                <a:lnTo>
                  <a:pt x="460688" y="1216960"/>
                </a:lnTo>
                <a:lnTo>
                  <a:pt x="488358" y="1252187"/>
                </a:lnTo>
                <a:lnTo>
                  <a:pt x="516953" y="1286752"/>
                </a:lnTo>
                <a:lnTo>
                  <a:pt x="546455" y="1320642"/>
                </a:lnTo>
                <a:lnTo>
                  <a:pt x="576848" y="1353843"/>
                </a:lnTo>
                <a:lnTo>
                  <a:pt x="608114" y="1386341"/>
                </a:lnTo>
                <a:lnTo>
                  <a:pt x="640237" y="1418122"/>
                </a:lnTo>
                <a:lnTo>
                  <a:pt x="673198" y="1449172"/>
                </a:lnTo>
                <a:lnTo>
                  <a:pt x="706981" y="1479479"/>
                </a:lnTo>
                <a:lnTo>
                  <a:pt x="741569" y="1509027"/>
                </a:lnTo>
                <a:lnTo>
                  <a:pt x="776944" y="1537802"/>
                </a:lnTo>
                <a:lnTo>
                  <a:pt x="813090" y="1565792"/>
                </a:lnTo>
                <a:lnTo>
                  <a:pt x="849989" y="1592981"/>
                </a:lnTo>
                <a:lnTo>
                  <a:pt x="887624" y="1619357"/>
                </a:lnTo>
                <a:lnTo>
                  <a:pt x="925979" y="1644905"/>
                </a:lnTo>
                <a:lnTo>
                  <a:pt x="965035" y="1669612"/>
                </a:lnTo>
                <a:lnTo>
                  <a:pt x="1004776" y="1693463"/>
                </a:lnTo>
                <a:lnTo>
                  <a:pt x="1045185" y="1716445"/>
                </a:lnTo>
                <a:lnTo>
                  <a:pt x="1086244" y="1738544"/>
                </a:lnTo>
                <a:lnTo>
                  <a:pt x="1127937" y="1759745"/>
                </a:lnTo>
                <a:lnTo>
                  <a:pt x="1170246" y="1780036"/>
                </a:lnTo>
                <a:lnTo>
                  <a:pt x="1213154" y="1799402"/>
                </a:lnTo>
                <a:lnTo>
                  <a:pt x="1256645" y="1817830"/>
                </a:lnTo>
                <a:lnTo>
                  <a:pt x="1300700" y="1835305"/>
                </a:lnTo>
                <a:lnTo>
                  <a:pt x="1345302" y="1851813"/>
                </a:lnTo>
                <a:lnTo>
                  <a:pt x="1390436" y="1867342"/>
                </a:lnTo>
                <a:lnTo>
                  <a:pt x="1436083" y="1881876"/>
                </a:lnTo>
                <a:lnTo>
                  <a:pt x="1482226" y="1895402"/>
                </a:lnTo>
                <a:lnTo>
                  <a:pt x="1528849" y="1907907"/>
                </a:lnTo>
                <a:lnTo>
                  <a:pt x="1575934" y="1919376"/>
                </a:lnTo>
                <a:lnTo>
                  <a:pt x="1623463" y="1929795"/>
                </a:lnTo>
                <a:lnTo>
                  <a:pt x="1671421" y="1939151"/>
                </a:lnTo>
                <a:lnTo>
                  <a:pt x="1719789" y="1947429"/>
                </a:lnTo>
                <a:lnTo>
                  <a:pt x="1768551" y="1954617"/>
                </a:lnTo>
                <a:lnTo>
                  <a:pt x="1817689" y="1960699"/>
                </a:lnTo>
                <a:lnTo>
                  <a:pt x="1867186" y="1965663"/>
                </a:lnTo>
                <a:lnTo>
                  <a:pt x="1917026" y="1969493"/>
                </a:lnTo>
                <a:lnTo>
                  <a:pt x="1967191" y="1972177"/>
                </a:lnTo>
                <a:lnTo>
                  <a:pt x="2017664" y="1973701"/>
                </a:lnTo>
                <a:lnTo>
                  <a:pt x="2068427" y="1974050"/>
                </a:lnTo>
                <a:lnTo>
                  <a:pt x="2119464" y="1973211"/>
                </a:lnTo>
                <a:lnTo>
                  <a:pt x="2169985" y="1971209"/>
                </a:lnTo>
                <a:lnTo>
                  <a:pt x="2220153" y="1968058"/>
                </a:lnTo>
                <a:lnTo>
                  <a:pt x="2269955" y="1963774"/>
                </a:lnTo>
                <a:lnTo>
                  <a:pt x="2319374" y="1958370"/>
                </a:lnTo>
                <a:lnTo>
                  <a:pt x="2368395" y="1951862"/>
                </a:lnTo>
                <a:lnTo>
                  <a:pt x="2417002" y="1944264"/>
                </a:lnTo>
                <a:lnTo>
                  <a:pt x="2465180" y="1935590"/>
                </a:lnTo>
                <a:lnTo>
                  <a:pt x="2512914" y="1925855"/>
                </a:lnTo>
                <a:lnTo>
                  <a:pt x="2560187" y="1915073"/>
                </a:lnTo>
                <a:lnTo>
                  <a:pt x="2606984" y="1903259"/>
                </a:lnTo>
                <a:lnTo>
                  <a:pt x="2653290" y="1890426"/>
                </a:lnTo>
                <a:lnTo>
                  <a:pt x="2699089" y="1876591"/>
                </a:lnTo>
                <a:lnTo>
                  <a:pt x="2744366" y="1861766"/>
                </a:lnTo>
                <a:lnTo>
                  <a:pt x="2789105" y="1845966"/>
                </a:lnTo>
                <a:lnTo>
                  <a:pt x="2833290" y="1829206"/>
                </a:lnTo>
                <a:lnTo>
                  <a:pt x="2876906" y="1811501"/>
                </a:lnTo>
                <a:lnTo>
                  <a:pt x="2919938" y="1792864"/>
                </a:lnTo>
                <a:lnTo>
                  <a:pt x="2962369" y="1773311"/>
                </a:lnTo>
                <a:lnTo>
                  <a:pt x="3004185" y="1752855"/>
                </a:lnTo>
                <a:lnTo>
                  <a:pt x="3045370" y="1731512"/>
                </a:lnTo>
                <a:lnTo>
                  <a:pt x="3085908" y="1709294"/>
                </a:lnTo>
                <a:lnTo>
                  <a:pt x="3125784" y="1686218"/>
                </a:lnTo>
                <a:lnTo>
                  <a:pt x="3164982" y="1662298"/>
                </a:lnTo>
                <a:lnTo>
                  <a:pt x="3203487" y="1637547"/>
                </a:lnTo>
                <a:lnTo>
                  <a:pt x="3241283" y="1611980"/>
                </a:lnTo>
                <a:lnTo>
                  <a:pt x="3251960" y="1604386"/>
                </a:lnTo>
                <a:lnTo>
                  <a:pt x="2054527" y="1604386"/>
                </a:lnTo>
                <a:lnTo>
                  <a:pt x="2002712" y="1603536"/>
                </a:lnTo>
                <a:lnTo>
                  <a:pt x="1951287" y="1601216"/>
                </a:lnTo>
                <a:lnTo>
                  <a:pt x="1900277" y="1597447"/>
                </a:lnTo>
                <a:lnTo>
                  <a:pt x="1849712" y="1592251"/>
                </a:lnTo>
                <a:lnTo>
                  <a:pt x="1799620" y="1585651"/>
                </a:lnTo>
                <a:lnTo>
                  <a:pt x="1750028" y="1577668"/>
                </a:lnTo>
                <a:lnTo>
                  <a:pt x="1700964" y="1568325"/>
                </a:lnTo>
                <a:lnTo>
                  <a:pt x="1652457" y="1557644"/>
                </a:lnTo>
                <a:lnTo>
                  <a:pt x="1604535" y="1545646"/>
                </a:lnTo>
                <a:lnTo>
                  <a:pt x="1557225" y="1532355"/>
                </a:lnTo>
                <a:lnTo>
                  <a:pt x="1510556" y="1517791"/>
                </a:lnTo>
                <a:lnTo>
                  <a:pt x="1464555" y="1501978"/>
                </a:lnTo>
                <a:lnTo>
                  <a:pt x="1419252" y="1484936"/>
                </a:lnTo>
                <a:lnTo>
                  <a:pt x="1374672" y="1466690"/>
                </a:lnTo>
                <a:lnTo>
                  <a:pt x="1330846" y="1447259"/>
                </a:lnTo>
                <a:lnTo>
                  <a:pt x="1287801" y="1426667"/>
                </a:lnTo>
                <a:lnTo>
                  <a:pt x="1245564" y="1404936"/>
                </a:lnTo>
                <a:lnTo>
                  <a:pt x="1204164" y="1382087"/>
                </a:lnTo>
                <a:lnTo>
                  <a:pt x="1163629" y="1358143"/>
                </a:lnTo>
                <a:lnTo>
                  <a:pt x="1123987" y="1333125"/>
                </a:lnTo>
                <a:lnTo>
                  <a:pt x="1085266" y="1307057"/>
                </a:lnTo>
                <a:lnTo>
                  <a:pt x="1047494" y="1279960"/>
                </a:lnTo>
                <a:lnTo>
                  <a:pt x="1010699" y="1251856"/>
                </a:lnTo>
                <a:lnTo>
                  <a:pt x="974909" y="1222767"/>
                </a:lnTo>
                <a:lnTo>
                  <a:pt x="940152" y="1192715"/>
                </a:lnTo>
                <a:lnTo>
                  <a:pt x="906457" y="1161723"/>
                </a:lnTo>
                <a:lnTo>
                  <a:pt x="873850" y="1129812"/>
                </a:lnTo>
                <a:lnTo>
                  <a:pt x="842361" y="1097005"/>
                </a:lnTo>
                <a:lnTo>
                  <a:pt x="812017" y="1063323"/>
                </a:lnTo>
                <a:lnTo>
                  <a:pt x="782839" y="1028781"/>
                </a:lnTo>
                <a:lnTo>
                  <a:pt x="754876" y="993425"/>
                </a:lnTo>
                <a:lnTo>
                  <a:pt x="728136" y="957253"/>
                </a:lnTo>
                <a:lnTo>
                  <a:pt x="702653" y="920295"/>
                </a:lnTo>
                <a:lnTo>
                  <a:pt x="678456" y="882573"/>
                </a:lnTo>
                <a:lnTo>
                  <a:pt x="655572" y="844109"/>
                </a:lnTo>
                <a:lnTo>
                  <a:pt x="634030" y="804925"/>
                </a:lnTo>
                <a:lnTo>
                  <a:pt x="613857" y="765044"/>
                </a:lnTo>
                <a:lnTo>
                  <a:pt x="595081" y="724487"/>
                </a:lnTo>
                <a:lnTo>
                  <a:pt x="577731" y="683277"/>
                </a:lnTo>
                <a:lnTo>
                  <a:pt x="561835" y="641436"/>
                </a:lnTo>
                <a:lnTo>
                  <a:pt x="547420" y="598985"/>
                </a:lnTo>
                <a:lnTo>
                  <a:pt x="534515" y="555947"/>
                </a:lnTo>
                <a:lnTo>
                  <a:pt x="523148" y="512344"/>
                </a:lnTo>
                <a:lnTo>
                  <a:pt x="513346" y="468198"/>
                </a:lnTo>
                <a:lnTo>
                  <a:pt x="503986" y="403872"/>
                </a:lnTo>
                <a:close/>
              </a:path>
              <a:path w="3999865" h="1974215">
                <a:moveTo>
                  <a:pt x="3999433" y="224675"/>
                </a:moveTo>
                <a:lnTo>
                  <a:pt x="3629266" y="224675"/>
                </a:lnTo>
                <a:lnTo>
                  <a:pt x="3628422" y="270263"/>
                </a:lnTo>
                <a:lnTo>
                  <a:pt x="3625903" y="315569"/>
                </a:lnTo>
                <a:lnTo>
                  <a:pt x="3621798" y="360016"/>
                </a:lnTo>
                <a:lnTo>
                  <a:pt x="3616057" y="404347"/>
                </a:lnTo>
                <a:lnTo>
                  <a:pt x="3608734" y="448249"/>
                </a:lnTo>
                <a:lnTo>
                  <a:pt x="3599853" y="491698"/>
                </a:lnTo>
                <a:lnTo>
                  <a:pt x="3589440" y="534671"/>
                </a:lnTo>
                <a:lnTo>
                  <a:pt x="3577521" y="577145"/>
                </a:lnTo>
                <a:lnTo>
                  <a:pt x="3564121" y="619097"/>
                </a:lnTo>
                <a:lnTo>
                  <a:pt x="3549266" y="660504"/>
                </a:lnTo>
                <a:lnTo>
                  <a:pt x="3532980" y="701342"/>
                </a:lnTo>
                <a:lnTo>
                  <a:pt x="3515290" y="741589"/>
                </a:lnTo>
                <a:lnTo>
                  <a:pt x="3496222" y="781222"/>
                </a:lnTo>
                <a:lnTo>
                  <a:pt x="3475800" y="820217"/>
                </a:lnTo>
                <a:lnTo>
                  <a:pt x="3454050" y="858551"/>
                </a:lnTo>
                <a:lnTo>
                  <a:pt x="3430998" y="896201"/>
                </a:lnTo>
                <a:lnTo>
                  <a:pt x="3406669" y="933145"/>
                </a:lnTo>
                <a:lnTo>
                  <a:pt x="3381089" y="969358"/>
                </a:lnTo>
                <a:lnTo>
                  <a:pt x="3354283" y="1004818"/>
                </a:lnTo>
                <a:lnTo>
                  <a:pt x="3326277" y="1039502"/>
                </a:lnTo>
                <a:lnTo>
                  <a:pt x="3297096" y="1073386"/>
                </a:lnTo>
                <a:lnTo>
                  <a:pt x="3266766" y="1106448"/>
                </a:lnTo>
                <a:lnTo>
                  <a:pt x="3235312" y="1138664"/>
                </a:lnTo>
                <a:lnTo>
                  <a:pt x="3202760" y="1170012"/>
                </a:lnTo>
                <a:lnTo>
                  <a:pt x="3169136" y="1200467"/>
                </a:lnTo>
                <a:lnTo>
                  <a:pt x="3134464" y="1230008"/>
                </a:lnTo>
                <a:lnTo>
                  <a:pt x="3098771" y="1258610"/>
                </a:lnTo>
                <a:lnTo>
                  <a:pt x="3062081" y="1286251"/>
                </a:lnTo>
                <a:lnTo>
                  <a:pt x="3024421" y="1312908"/>
                </a:lnTo>
                <a:lnTo>
                  <a:pt x="2985816" y="1338558"/>
                </a:lnTo>
                <a:lnTo>
                  <a:pt x="2946292" y="1363177"/>
                </a:lnTo>
                <a:lnTo>
                  <a:pt x="2905873" y="1386742"/>
                </a:lnTo>
                <a:lnTo>
                  <a:pt x="2864586" y="1409230"/>
                </a:lnTo>
                <a:lnTo>
                  <a:pt x="2822456" y="1430619"/>
                </a:lnTo>
                <a:lnTo>
                  <a:pt x="2779509" y="1450884"/>
                </a:lnTo>
                <a:lnTo>
                  <a:pt x="2735770" y="1470004"/>
                </a:lnTo>
                <a:lnTo>
                  <a:pt x="2691264" y="1487954"/>
                </a:lnTo>
                <a:lnTo>
                  <a:pt x="2646017" y="1504712"/>
                </a:lnTo>
                <a:lnTo>
                  <a:pt x="2600055" y="1520254"/>
                </a:lnTo>
                <a:lnTo>
                  <a:pt x="2553403" y="1534558"/>
                </a:lnTo>
                <a:lnTo>
                  <a:pt x="2506087" y="1547600"/>
                </a:lnTo>
                <a:lnTo>
                  <a:pt x="2458131" y="1559357"/>
                </a:lnTo>
                <a:lnTo>
                  <a:pt x="2409563" y="1569807"/>
                </a:lnTo>
                <a:lnTo>
                  <a:pt x="2360406" y="1578925"/>
                </a:lnTo>
                <a:lnTo>
                  <a:pt x="2310688" y="1586689"/>
                </a:lnTo>
                <a:lnTo>
                  <a:pt x="2260432" y="1593076"/>
                </a:lnTo>
                <a:lnTo>
                  <a:pt x="2209666" y="1598063"/>
                </a:lnTo>
                <a:lnTo>
                  <a:pt x="2158413" y="1601626"/>
                </a:lnTo>
                <a:lnTo>
                  <a:pt x="2106701" y="1603743"/>
                </a:lnTo>
                <a:lnTo>
                  <a:pt x="2054527" y="1604386"/>
                </a:lnTo>
                <a:lnTo>
                  <a:pt x="3251960" y="1604386"/>
                </a:lnTo>
                <a:lnTo>
                  <a:pt x="3314686" y="1558458"/>
                </a:lnTo>
                <a:lnTo>
                  <a:pt x="3350262" y="1530532"/>
                </a:lnTo>
                <a:lnTo>
                  <a:pt x="3385067" y="1501847"/>
                </a:lnTo>
                <a:lnTo>
                  <a:pt x="3419086" y="1472419"/>
                </a:lnTo>
                <a:lnTo>
                  <a:pt x="3452302" y="1442262"/>
                </a:lnTo>
                <a:lnTo>
                  <a:pt x="3484701" y="1411391"/>
                </a:lnTo>
                <a:lnTo>
                  <a:pt x="3516267" y="1379819"/>
                </a:lnTo>
                <a:lnTo>
                  <a:pt x="3546985" y="1347562"/>
                </a:lnTo>
                <a:lnTo>
                  <a:pt x="3576838" y="1314634"/>
                </a:lnTo>
                <a:lnTo>
                  <a:pt x="3605811" y="1281049"/>
                </a:lnTo>
                <a:lnTo>
                  <a:pt x="3633889" y="1246822"/>
                </a:lnTo>
                <a:lnTo>
                  <a:pt x="3661056" y="1211967"/>
                </a:lnTo>
                <a:lnTo>
                  <a:pt x="3687297" y="1176499"/>
                </a:lnTo>
                <a:lnTo>
                  <a:pt x="3712596" y="1140431"/>
                </a:lnTo>
                <a:lnTo>
                  <a:pt x="3736937" y="1103780"/>
                </a:lnTo>
                <a:lnTo>
                  <a:pt x="3760306" y="1066558"/>
                </a:lnTo>
                <a:lnTo>
                  <a:pt x="3782686" y="1028781"/>
                </a:lnTo>
                <a:lnTo>
                  <a:pt x="3804062" y="990462"/>
                </a:lnTo>
                <a:lnTo>
                  <a:pt x="3824419" y="951617"/>
                </a:lnTo>
                <a:lnTo>
                  <a:pt x="3843740" y="912260"/>
                </a:lnTo>
                <a:lnTo>
                  <a:pt x="3862011" y="872405"/>
                </a:lnTo>
                <a:lnTo>
                  <a:pt x="3879216" y="832067"/>
                </a:lnTo>
                <a:lnTo>
                  <a:pt x="3895339" y="791260"/>
                </a:lnTo>
                <a:lnTo>
                  <a:pt x="3910364" y="749998"/>
                </a:lnTo>
                <a:lnTo>
                  <a:pt x="3924277" y="708297"/>
                </a:lnTo>
                <a:lnTo>
                  <a:pt x="3937062" y="666170"/>
                </a:lnTo>
                <a:lnTo>
                  <a:pt x="3948702" y="623631"/>
                </a:lnTo>
                <a:lnTo>
                  <a:pt x="3959184" y="580697"/>
                </a:lnTo>
                <a:lnTo>
                  <a:pt x="3968490" y="537380"/>
                </a:lnTo>
                <a:lnTo>
                  <a:pt x="3976606" y="493695"/>
                </a:lnTo>
                <a:lnTo>
                  <a:pt x="3983516" y="449658"/>
                </a:lnTo>
                <a:lnTo>
                  <a:pt x="3989205" y="405281"/>
                </a:lnTo>
                <a:lnTo>
                  <a:pt x="3993656" y="360580"/>
                </a:lnTo>
                <a:lnTo>
                  <a:pt x="3996867" y="315278"/>
                </a:lnTo>
                <a:lnTo>
                  <a:pt x="3998787" y="270157"/>
                </a:lnTo>
                <a:lnTo>
                  <a:pt x="3999433" y="224675"/>
                </a:lnTo>
                <a:close/>
              </a:path>
              <a:path w="3999865" h="1974215">
                <a:moveTo>
                  <a:pt x="320954" y="0"/>
                </a:moveTo>
                <a:lnTo>
                  <a:pt x="0" y="403872"/>
                </a:lnTo>
                <a:lnTo>
                  <a:pt x="641908" y="403872"/>
                </a:lnTo>
                <a:lnTo>
                  <a:pt x="320954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8918" y="5043785"/>
            <a:ext cx="5901055" cy="0"/>
          </a:xfrm>
          <a:custGeom>
            <a:avLst/>
            <a:gdLst/>
            <a:ahLst/>
            <a:cxnLst/>
            <a:rect l="l" t="t" r="r" b="b"/>
            <a:pathLst>
              <a:path w="5901055">
                <a:moveTo>
                  <a:pt x="0" y="0"/>
                </a:moveTo>
                <a:lnTo>
                  <a:pt x="5900864" y="0"/>
                </a:lnTo>
              </a:path>
            </a:pathLst>
          </a:custGeom>
          <a:ln w="2990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8919" y="5028834"/>
            <a:ext cx="5902960" cy="30480"/>
          </a:xfrm>
          <a:custGeom>
            <a:avLst/>
            <a:gdLst/>
            <a:ahLst/>
            <a:cxnLst/>
            <a:rect l="l" t="t" r="r" b="b"/>
            <a:pathLst>
              <a:path w="5902959" h="30479">
                <a:moveTo>
                  <a:pt x="0" y="0"/>
                </a:moveTo>
                <a:lnTo>
                  <a:pt x="5902649" y="0"/>
                </a:lnTo>
                <a:lnTo>
                  <a:pt x="5902649" y="29919"/>
                </a:lnTo>
                <a:lnTo>
                  <a:pt x="0" y="29919"/>
                </a:lnTo>
                <a:lnTo>
                  <a:pt x="0" y="0"/>
                </a:lnTo>
                <a:close/>
              </a:path>
            </a:pathLst>
          </a:custGeom>
          <a:ln w="427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6784" y="5338622"/>
            <a:ext cx="5905500" cy="419100"/>
          </a:xfrm>
          <a:custGeom>
            <a:avLst/>
            <a:gdLst/>
            <a:ahLst/>
            <a:cxnLst/>
            <a:rect l="l" t="t" r="r" b="b"/>
            <a:pathLst>
              <a:path w="5905500" h="419100">
                <a:moveTo>
                  <a:pt x="0" y="418744"/>
                </a:moveTo>
                <a:lnTo>
                  <a:pt x="5905144" y="418744"/>
                </a:lnTo>
                <a:lnTo>
                  <a:pt x="5905144" y="0"/>
                </a:lnTo>
                <a:lnTo>
                  <a:pt x="0" y="0"/>
                </a:lnTo>
                <a:lnTo>
                  <a:pt x="0" y="418744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6784" y="5885548"/>
            <a:ext cx="5905500" cy="419100"/>
          </a:xfrm>
          <a:custGeom>
            <a:avLst/>
            <a:gdLst/>
            <a:ahLst/>
            <a:cxnLst/>
            <a:rect l="l" t="t" r="r" b="b"/>
            <a:pathLst>
              <a:path w="5905500" h="419100">
                <a:moveTo>
                  <a:pt x="0" y="418744"/>
                </a:moveTo>
                <a:lnTo>
                  <a:pt x="5905144" y="418744"/>
                </a:lnTo>
                <a:lnTo>
                  <a:pt x="5905144" y="0"/>
                </a:lnTo>
                <a:lnTo>
                  <a:pt x="0" y="0"/>
                </a:lnTo>
                <a:lnTo>
                  <a:pt x="0" y="418744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1757" y="2821889"/>
            <a:ext cx="645795" cy="4025265"/>
          </a:xfrm>
          <a:custGeom>
            <a:avLst/>
            <a:gdLst/>
            <a:ahLst/>
            <a:cxnLst/>
            <a:rect l="l" t="t" r="r" b="b"/>
            <a:pathLst>
              <a:path w="645795" h="4025265">
                <a:moveTo>
                  <a:pt x="0" y="4025061"/>
                </a:moveTo>
                <a:lnTo>
                  <a:pt x="645210" y="4025061"/>
                </a:lnTo>
                <a:lnTo>
                  <a:pt x="645210" y="0"/>
                </a:lnTo>
                <a:lnTo>
                  <a:pt x="0" y="0"/>
                </a:lnTo>
                <a:lnTo>
                  <a:pt x="0" y="4025061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1755" y="2820668"/>
            <a:ext cx="645795" cy="4026535"/>
          </a:xfrm>
          <a:custGeom>
            <a:avLst/>
            <a:gdLst/>
            <a:ahLst/>
            <a:cxnLst/>
            <a:rect l="l" t="t" r="r" b="b"/>
            <a:pathLst>
              <a:path w="645795" h="4026534">
                <a:moveTo>
                  <a:pt x="0" y="4026282"/>
                </a:moveTo>
                <a:lnTo>
                  <a:pt x="0" y="0"/>
                </a:lnTo>
                <a:lnTo>
                  <a:pt x="645401" y="0"/>
                </a:lnTo>
                <a:lnTo>
                  <a:pt x="645401" y="4026282"/>
                </a:lnTo>
                <a:lnTo>
                  <a:pt x="0" y="4026282"/>
                </a:lnTo>
                <a:close/>
              </a:path>
            </a:pathLst>
          </a:custGeom>
          <a:ln w="64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92988" y="3188165"/>
            <a:ext cx="317500" cy="3291204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50" b="1" spc="-13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1850" b="1" spc="-1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-120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83320" y="2822003"/>
            <a:ext cx="4818380" cy="34150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97485" algn="ctr">
              <a:lnSpc>
                <a:spcPct val="100000"/>
              </a:lnSpc>
              <a:spcBef>
                <a:spcPts val="135"/>
              </a:spcBef>
            </a:pPr>
            <a:r>
              <a:rPr sz="1850" b="1" spc="-150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1850" b="1" spc="-1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50" b="1" spc="-145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12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Arial"/>
              <a:cs typeface="Arial"/>
            </a:endParaRPr>
          </a:p>
          <a:p>
            <a:pPr marR="197485" algn="ctr">
              <a:lnSpc>
                <a:spcPct val="100000"/>
              </a:lnSpc>
            </a:pPr>
            <a:r>
              <a:rPr sz="1850" b="1" spc="-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-145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8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[Inventory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24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Screening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24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R="198120" algn="ctr">
              <a:lnSpc>
                <a:spcPct val="100000"/>
              </a:lnSpc>
            </a:pPr>
            <a:r>
              <a:rPr sz="1850" b="1" spc="-9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850" b="1" spc="-12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1850" b="1" spc="-1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-135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1850">
              <a:latin typeface="Arial"/>
              <a:cs typeface="Arial"/>
            </a:endParaRPr>
          </a:p>
          <a:p>
            <a:pPr marR="110489" algn="ctr">
              <a:lnSpc>
                <a:spcPts val="2470"/>
              </a:lnSpc>
              <a:spcBef>
                <a:spcPts val="1685"/>
              </a:spcBef>
            </a:pPr>
            <a:r>
              <a:rPr sz="2150" b="1" spc="-1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2150" b="1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150" b="1" spc="-165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2150">
              <a:latin typeface="Arial"/>
              <a:cs typeface="Arial"/>
            </a:endParaRPr>
          </a:p>
          <a:p>
            <a:pPr marR="111125" algn="ctr">
              <a:lnSpc>
                <a:spcPts val="1330"/>
              </a:lnSpc>
            </a:pP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18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18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18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Exploration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R="198120" algn="ctr">
              <a:lnSpc>
                <a:spcPct val="100000"/>
              </a:lnSpc>
            </a:pPr>
            <a:r>
              <a:rPr sz="1850" b="1" spc="-130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sz="1850" b="1" spc="-11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1850" b="1" spc="-160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1850" b="1" spc="-1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50" b="1" spc="-12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18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-1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3077"/>
            <a:ext cx="12192000" cy="708025"/>
          </a:xfrm>
          <a:custGeom>
            <a:avLst/>
            <a:gdLst/>
            <a:ahLst/>
            <a:cxnLst/>
            <a:rect l="l" t="t" r="r" b="b"/>
            <a:pathLst>
              <a:path w="12192000" h="708025">
                <a:moveTo>
                  <a:pt x="0" y="0"/>
                </a:moveTo>
                <a:lnTo>
                  <a:pt x="12192000" y="0"/>
                </a:lnTo>
                <a:lnTo>
                  <a:pt x="12192000" y="707885"/>
                </a:lnTo>
                <a:lnTo>
                  <a:pt x="0" y="707885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3480" y="411988"/>
            <a:ext cx="8305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Purpose </a:t>
            </a:r>
            <a:r>
              <a:rPr sz="4000" dirty="0"/>
              <a:t>&amp; </a:t>
            </a:r>
            <a:r>
              <a:rPr sz="4000" spc="-5" dirty="0"/>
              <a:t>Use </a:t>
            </a:r>
            <a:r>
              <a:rPr sz="2400" spc="-5" dirty="0"/>
              <a:t>[Questions </a:t>
            </a:r>
            <a:r>
              <a:rPr sz="2400" dirty="0"/>
              <a:t>&amp; </a:t>
            </a:r>
            <a:r>
              <a:rPr sz="2400" spc="-10" dirty="0"/>
              <a:t>Working</a:t>
            </a:r>
            <a:r>
              <a:rPr sz="2400" spc="15" dirty="0"/>
              <a:t> </a:t>
            </a:r>
            <a:r>
              <a:rPr sz="2400" spc="-5" dirty="0"/>
              <a:t>Hypotheses]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218201" y="4526047"/>
            <a:ext cx="4569460" cy="2074545"/>
          </a:xfrm>
          <a:prstGeom prst="rect">
            <a:avLst/>
          </a:prstGeom>
          <a:ln w="9520">
            <a:solidFill>
              <a:srgbClr val="00206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365"/>
              </a:spcBef>
            </a:pP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Skilled Nursing Facility </a:t>
            </a:r>
            <a:r>
              <a:rPr sz="1900" spc="-5" dirty="0">
                <a:solidFill>
                  <a:srgbClr val="002060"/>
                </a:solidFill>
                <a:latin typeface="Arial"/>
                <a:cs typeface="Arial"/>
              </a:rPr>
              <a:t>(SNF)</a:t>
            </a:r>
            <a:r>
              <a:rPr sz="1900" spc="-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definition</a:t>
            </a:r>
            <a:endParaRPr sz="1900">
              <a:latin typeface="Arial"/>
              <a:cs typeface="Arial"/>
            </a:endParaRPr>
          </a:p>
          <a:p>
            <a:pPr marL="142240" marR="125095">
              <a:lnSpc>
                <a:spcPct val="90500"/>
              </a:lnSpc>
              <a:spcBef>
                <a:spcPts val="1130"/>
              </a:spcBef>
            </a:pP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A nursing </a:t>
            </a:r>
            <a:r>
              <a:rPr sz="1900" spc="-5" dirty="0">
                <a:solidFill>
                  <a:srgbClr val="002060"/>
                </a:solidFill>
                <a:latin typeface="Arial"/>
                <a:cs typeface="Arial"/>
              </a:rPr>
              <a:t>facility with </a:t>
            </a: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1900" spc="-5" dirty="0">
                <a:solidFill>
                  <a:srgbClr val="002060"/>
                </a:solidFill>
                <a:latin typeface="Arial"/>
                <a:cs typeface="Arial"/>
              </a:rPr>
              <a:t>staff </a:t>
            </a: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and  equipment </a:t>
            </a:r>
            <a:r>
              <a:rPr sz="1900" spc="-5" dirty="0">
                <a:solidFill>
                  <a:srgbClr val="002060"/>
                </a:solidFill>
                <a:latin typeface="Arial"/>
                <a:cs typeface="Arial"/>
              </a:rPr>
              <a:t>to </a:t>
            </a: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give skilled nursing care  and/or skilled rehabilitation services and  other related health</a:t>
            </a:r>
            <a:r>
              <a:rPr sz="19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2060"/>
                </a:solidFill>
                <a:latin typeface="Arial"/>
                <a:cs typeface="Arial"/>
              </a:rPr>
              <a:t>service.</a:t>
            </a:r>
            <a:endParaRPr sz="1900">
              <a:latin typeface="Arial"/>
              <a:cs typeface="Arial"/>
            </a:endParaRPr>
          </a:p>
          <a:p>
            <a:pPr marL="141605">
              <a:lnSpc>
                <a:spcPct val="100000"/>
              </a:lnSpc>
              <a:spcBef>
                <a:spcPts val="919"/>
              </a:spcBef>
            </a:pPr>
            <a:r>
              <a:rPr sz="1000" spc="-5" dirty="0">
                <a:solidFill>
                  <a:srgbClr val="002060"/>
                </a:solidFill>
                <a:latin typeface="Arial"/>
                <a:cs typeface="Arial"/>
              </a:rPr>
              <a:t>Source: </a:t>
            </a:r>
            <a:r>
              <a:rPr sz="1000" dirty="0">
                <a:solidFill>
                  <a:srgbClr val="002060"/>
                </a:solidFill>
                <a:latin typeface="Arial"/>
                <a:cs typeface="Arial"/>
              </a:rPr>
              <a:t>CMS</a:t>
            </a:r>
            <a:r>
              <a:rPr sz="1000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2060"/>
                </a:solidFill>
                <a:latin typeface="Arial"/>
                <a:cs typeface="Arial"/>
              </a:rPr>
              <a:t>Glossaryx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0" y="4523232"/>
            <a:ext cx="4562856" cy="1853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7805" y="4521287"/>
            <a:ext cx="4567555" cy="2084070"/>
          </a:xfrm>
          <a:custGeom>
            <a:avLst/>
            <a:gdLst/>
            <a:ahLst/>
            <a:cxnLst/>
            <a:rect l="l" t="t" r="r" b="b"/>
            <a:pathLst>
              <a:path w="4567555" h="2084070">
                <a:moveTo>
                  <a:pt x="0" y="0"/>
                </a:moveTo>
                <a:lnTo>
                  <a:pt x="4566933" y="0"/>
                </a:lnTo>
                <a:lnTo>
                  <a:pt x="4566933" y="2083582"/>
                </a:lnTo>
                <a:lnTo>
                  <a:pt x="0" y="2083582"/>
                </a:lnTo>
                <a:lnTo>
                  <a:pt x="0" y="0"/>
                </a:lnTo>
                <a:close/>
              </a:path>
            </a:pathLst>
          </a:custGeom>
          <a:ln w="952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035" y="1811647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8240" y="2147192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8240" y="2147191"/>
            <a:ext cx="3177540" cy="2018030"/>
          </a:xfrm>
          <a:custGeom>
            <a:avLst/>
            <a:gdLst/>
            <a:ahLst/>
            <a:cxnLst/>
            <a:rect l="l" t="t" r="r" b="b"/>
            <a:pathLst>
              <a:path w="3177540" h="2018029">
                <a:moveTo>
                  <a:pt x="0" y="201753"/>
                </a:moveTo>
                <a:lnTo>
                  <a:pt x="5328" y="155492"/>
                </a:lnTo>
                <a:lnTo>
                  <a:pt x="20506" y="113027"/>
                </a:lnTo>
                <a:lnTo>
                  <a:pt x="44322" y="75566"/>
                </a:lnTo>
                <a:lnTo>
                  <a:pt x="75566" y="44322"/>
                </a:lnTo>
                <a:lnTo>
                  <a:pt x="113026" y="20506"/>
                </a:lnTo>
                <a:lnTo>
                  <a:pt x="155492" y="5328"/>
                </a:lnTo>
                <a:lnTo>
                  <a:pt x="201752" y="0"/>
                </a:lnTo>
                <a:lnTo>
                  <a:pt x="2975476" y="0"/>
                </a:lnTo>
                <a:lnTo>
                  <a:pt x="3021736" y="5328"/>
                </a:lnTo>
                <a:lnTo>
                  <a:pt x="3064202" y="20506"/>
                </a:lnTo>
                <a:lnTo>
                  <a:pt x="3101663" y="44322"/>
                </a:lnTo>
                <a:lnTo>
                  <a:pt x="3132907" y="75566"/>
                </a:lnTo>
                <a:lnTo>
                  <a:pt x="3156723" y="113027"/>
                </a:lnTo>
                <a:lnTo>
                  <a:pt x="3171901" y="155492"/>
                </a:lnTo>
                <a:lnTo>
                  <a:pt x="3177229" y="201753"/>
                </a:lnTo>
                <a:lnTo>
                  <a:pt x="3177229" y="1815787"/>
                </a:lnTo>
                <a:lnTo>
                  <a:pt x="3171901" y="1862047"/>
                </a:lnTo>
                <a:lnTo>
                  <a:pt x="3156723" y="1904513"/>
                </a:lnTo>
                <a:lnTo>
                  <a:pt x="3132907" y="1941973"/>
                </a:lnTo>
                <a:lnTo>
                  <a:pt x="3101663" y="1973217"/>
                </a:lnTo>
                <a:lnTo>
                  <a:pt x="3064202" y="1997034"/>
                </a:lnTo>
                <a:lnTo>
                  <a:pt x="3021736" y="2012212"/>
                </a:lnTo>
                <a:lnTo>
                  <a:pt x="2975476" y="2017540"/>
                </a:lnTo>
                <a:lnTo>
                  <a:pt x="201752" y="2017540"/>
                </a:lnTo>
                <a:lnTo>
                  <a:pt x="155492" y="2012212"/>
                </a:lnTo>
                <a:lnTo>
                  <a:pt x="113026" y="1997034"/>
                </a:lnTo>
                <a:lnTo>
                  <a:pt x="75566" y="1973217"/>
                </a:lnTo>
                <a:lnTo>
                  <a:pt x="44322" y="1941973"/>
                </a:lnTo>
                <a:lnTo>
                  <a:pt x="20506" y="1904513"/>
                </a:lnTo>
                <a:lnTo>
                  <a:pt x="5328" y="1862047"/>
                </a:lnTo>
                <a:lnTo>
                  <a:pt x="0" y="1815787"/>
                </a:lnTo>
                <a:lnTo>
                  <a:pt x="0" y="20175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0694" y="2270759"/>
            <a:ext cx="2652395" cy="16871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indent="-1270" algn="ctr">
              <a:lnSpc>
                <a:spcPct val="92000"/>
              </a:lnSpc>
              <a:spcBef>
                <a:spcPts val="375"/>
              </a:spcBef>
            </a:pPr>
            <a:r>
              <a:rPr sz="2900" spc="-295" dirty="0">
                <a:latin typeface="Arial"/>
                <a:cs typeface="Arial"/>
              </a:rPr>
              <a:t>Can </a:t>
            </a:r>
            <a:r>
              <a:rPr sz="2900" spc="-140" dirty="0">
                <a:latin typeface="Arial"/>
                <a:cs typeface="Arial"/>
              </a:rPr>
              <a:t>Skilled  Nursing </a:t>
            </a:r>
            <a:r>
              <a:rPr sz="2900" spc="-125" dirty="0">
                <a:latin typeface="Arial"/>
                <a:cs typeface="Arial"/>
              </a:rPr>
              <a:t>Facilities  </a:t>
            </a:r>
            <a:r>
              <a:rPr sz="2900" spc="-295" dirty="0">
                <a:latin typeface="Arial"/>
                <a:cs typeface="Arial"/>
              </a:rPr>
              <a:t>(SNF) </a:t>
            </a:r>
            <a:r>
              <a:rPr sz="2900" spc="-120" dirty="0">
                <a:latin typeface="Arial"/>
                <a:cs typeface="Arial"/>
              </a:rPr>
              <a:t>workers </a:t>
            </a:r>
            <a:r>
              <a:rPr sz="2900" spc="-100" dirty="0">
                <a:latin typeface="Arial"/>
                <a:cs typeface="Arial"/>
              </a:rPr>
              <a:t>get  </a:t>
            </a:r>
            <a:r>
              <a:rPr sz="2900" spc="25" dirty="0">
                <a:latin typeface="Arial"/>
                <a:cs typeface="Arial"/>
              </a:rPr>
              <a:t>to</a:t>
            </a:r>
            <a:r>
              <a:rPr sz="2900" spc="-165" dirty="0">
                <a:latin typeface="Arial"/>
                <a:cs typeface="Arial"/>
              </a:rPr>
              <a:t> </a:t>
            </a:r>
            <a:r>
              <a:rPr sz="2900" spc="-105" dirty="0">
                <a:latin typeface="Arial"/>
                <a:cs typeface="Arial"/>
              </a:rPr>
              <a:t>work?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00298" y="1811647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3504" y="2147192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3504" y="2147191"/>
            <a:ext cx="3177540" cy="2018030"/>
          </a:xfrm>
          <a:custGeom>
            <a:avLst/>
            <a:gdLst/>
            <a:ahLst/>
            <a:cxnLst/>
            <a:rect l="l" t="t" r="r" b="b"/>
            <a:pathLst>
              <a:path w="3177540" h="2018029">
                <a:moveTo>
                  <a:pt x="0" y="201753"/>
                </a:moveTo>
                <a:lnTo>
                  <a:pt x="5328" y="155492"/>
                </a:lnTo>
                <a:lnTo>
                  <a:pt x="20506" y="113027"/>
                </a:lnTo>
                <a:lnTo>
                  <a:pt x="44322" y="75566"/>
                </a:lnTo>
                <a:lnTo>
                  <a:pt x="75566" y="44322"/>
                </a:lnTo>
                <a:lnTo>
                  <a:pt x="113026" y="20506"/>
                </a:lnTo>
                <a:lnTo>
                  <a:pt x="155492" y="5328"/>
                </a:lnTo>
                <a:lnTo>
                  <a:pt x="201752" y="0"/>
                </a:lnTo>
                <a:lnTo>
                  <a:pt x="2975476" y="0"/>
                </a:lnTo>
                <a:lnTo>
                  <a:pt x="3021736" y="5328"/>
                </a:lnTo>
                <a:lnTo>
                  <a:pt x="3064202" y="20506"/>
                </a:lnTo>
                <a:lnTo>
                  <a:pt x="3101663" y="44322"/>
                </a:lnTo>
                <a:lnTo>
                  <a:pt x="3132907" y="75566"/>
                </a:lnTo>
                <a:lnTo>
                  <a:pt x="3156723" y="113027"/>
                </a:lnTo>
                <a:lnTo>
                  <a:pt x="3171901" y="155492"/>
                </a:lnTo>
                <a:lnTo>
                  <a:pt x="3177229" y="201753"/>
                </a:lnTo>
                <a:lnTo>
                  <a:pt x="3177229" y="1815787"/>
                </a:lnTo>
                <a:lnTo>
                  <a:pt x="3171901" y="1862047"/>
                </a:lnTo>
                <a:lnTo>
                  <a:pt x="3156723" y="1904513"/>
                </a:lnTo>
                <a:lnTo>
                  <a:pt x="3132907" y="1941973"/>
                </a:lnTo>
                <a:lnTo>
                  <a:pt x="3101663" y="1973217"/>
                </a:lnTo>
                <a:lnTo>
                  <a:pt x="3064202" y="1997034"/>
                </a:lnTo>
                <a:lnTo>
                  <a:pt x="3021736" y="2012212"/>
                </a:lnTo>
                <a:lnTo>
                  <a:pt x="2975476" y="2017540"/>
                </a:lnTo>
                <a:lnTo>
                  <a:pt x="201752" y="2017540"/>
                </a:lnTo>
                <a:lnTo>
                  <a:pt x="155492" y="2012212"/>
                </a:lnTo>
                <a:lnTo>
                  <a:pt x="113026" y="1997034"/>
                </a:lnTo>
                <a:lnTo>
                  <a:pt x="75566" y="1973217"/>
                </a:lnTo>
                <a:lnTo>
                  <a:pt x="44322" y="1941973"/>
                </a:lnTo>
                <a:lnTo>
                  <a:pt x="20506" y="1904513"/>
                </a:lnTo>
                <a:lnTo>
                  <a:pt x="5328" y="1862047"/>
                </a:lnTo>
                <a:lnTo>
                  <a:pt x="0" y="1815787"/>
                </a:lnTo>
                <a:lnTo>
                  <a:pt x="0" y="20175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44786" y="2676144"/>
            <a:ext cx="2797175" cy="8731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07950" marR="5080" indent="-95885">
              <a:lnSpc>
                <a:spcPts val="3190"/>
              </a:lnSpc>
              <a:spcBef>
                <a:spcPts val="445"/>
              </a:spcBef>
            </a:pPr>
            <a:r>
              <a:rPr sz="2900" spc="-145" dirty="0">
                <a:latin typeface="Arial"/>
                <a:cs typeface="Arial"/>
              </a:rPr>
              <a:t>Are </a:t>
            </a:r>
            <a:r>
              <a:rPr sz="2900" spc="-409" dirty="0">
                <a:latin typeface="Arial"/>
                <a:cs typeface="Arial"/>
              </a:rPr>
              <a:t>SNFs </a:t>
            </a:r>
            <a:r>
              <a:rPr sz="2900" spc="-105" dirty="0">
                <a:latin typeface="Arial"/>
                <a:cs typeface="Arial"/>
              </a:rPr>
              <a:t>prepared  </a:t>
            </a:r>
            <a:r>
              <a:rPr sz="2900" spc="-10" dirty="0">
                <a:latin typeface="Arial"/>
                <a:cs typeface="Arial"/>
              </a:rPr>
              <a:t>for</a:t>
            </a:r>
            <a:r>
              <a:rPr sz="2900" spc="-175" dirty="0">
                <a:latin typeface="Arial"/>
                <a:cs typeface="Arial"/>
              </a:rPr>
              <a:t> </a:t>
            </a:r>
            <a:r>
              <a:rPr sz="2900" spc="-165" dirty="0">
                <a:latin typeface="Arial"/>
                <a:cs typeface="Arial"/>
              </a:rPr>
              <a:t>emergencies?</a:t>
            </a:r>
            <a:endParaRPr sz="2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85562" y="1811647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8767" y="2147192"/>
            <a:ext cx="3179445" cy="2018664"/>
          </a:xfrm>
          <a:custGeom>
            <a:avLst/>
            <a:gdLst/>
            <a:ahLst/>
            <a:cxnLst/>
            <a:rect l="l" t="t" r="r" b="b"/>
            <a:pathLst>
              <a:path w="3179445" h="2018664">
                <a:moveTo>
                  <a:pt x="2976994" y="0"/>
                </a:moveTo>
                <a:lnTo>
                  <a:pt x="201853" y="0"/>
                </a:lnTo>
                <a:lnTo>
                  <a:pt x="155570" y="5331"/>
                </a:lnTo>
                <a:lnTo>
                  <a:pt x="113083" y="20516"/>
                </a:lnTo>
                <a:lnTo>
                  <a:pt x="75604" y="44345"/>
                </a:lnTo>
                <a:lnTo>
                  <a:pt x="44345" y="75604"/>
                </a:lnTo>
                <a:lnTo>
                  <a:pt x="20516" y="113083"/>
                </a:lnTo>
                <a:lnTo>
                  <a:pt x="5331" y="155570"/>
                </a:lnTo>
                <a:lnTo>
                  <a:pt x="0" y="201853"/>
                </a:lnTo>
                <a:lnTo>
                  <a:pt x="0" y="1816709"/>
                </a:lnTo>
                <a:lnTo>
                  <a:pt x="5331" y="1862992"/>
                </a:lnTo>
                <a:lnTo>
                  <a:pt x="20516" y="1905479"/>
                </a:lnTo>
                <a:lnTo>
                  <a:pt x="44345" y="1942958"/>
                </a:lnTo>
                <a:lnTo>
                  <a:pt x="75604" y="1974218"/>
                </a:lnTo>
                <a:lnTo>
                  <a:pt x="113083" y="1998046"/>
                </a:lnTo>
                <a:lnTo>
                  <a:pt x="155570" y="2013232"/>
                </a:lnTo>
                <a:lnTo>
                  <a:pt x="201853" y="2018563"/>
                </a:lnTo>
                <a:lnTo>
                  <a:pt x="2976994" y="2018563"/>
                </a:lnTo>
                <a:lnTo>
                  <a:pt x="3023277" y="2013232"/>
                </a:lnTo>
                <a:lnTo>
                  <a:pt x="3065764" y="1998046"/>
                </a:lnTo>
                <a:lnTo>
                  <a:pt x="3103243" y="1974218"/>
                </a:lnTo>
                <a:lnTo>
                  <a:pt x="3134503" y="1942958"/>
                </a:lnTo>
                <a:lnTo>
                  <a:pt x="3158331" y="1905479"/>
                </a:lnTo>
                <a:lnTo>
                  <a:pt x="3173516" y="1862992"/>
                </a:lnTo>
                <a:lnTo>
                  <a:pt x="3178848" y="1816709"/>
                </a:lnTo>
                <a:lnTo>
                  <a:pt x="3178848" y="201853"/>
                </a:lnTo>
                <a:lnTo>
                  <a:pt x="3173516" y="155570"/>
                </a:lnTo>
                <a:lnTo>
                  <a:pt x="3158331" y="113083"/>
                </a:lnTo>
                <a:lnTo>
                  <a:pt x="3134503" y="75604"/>
                </a:lnTo>
                <a:lnTo>
                  <a:pt x="3103243" y="44345"/>
                </a:lnTo>
                <a:lnTo>
                  <a:pt x="3065764" y="20516"/>
                </a:lnTo>
                <a:lnTo>
                  <a:pt x="3023277" y="5331"/>
                </a:lnTo>
                <a:lnTo>
                  <a:pt x="2976994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8767" y="2147191"/>
            <a:ext cx="3177540" cy="2018030"/>
          </a:xfrm>
          <a:custGeom>
            <a:avLst/>
            <a:gdLst/>
            <a:ahLst/>
            <a:cxnLst/>
            <a:rect l="l" t="t" r="r" b="b"/>
            <a:pathLst>
              <a:path w="3177540" h="2018029">
                <a:moveTo>
                  <a:pt x="0" y="201753"/>
                </a:moveTo>
                <a:lnTo>
                  <a:pt x="5328" y="155492"/>
                </a:lnTo>
                <a:lnTo>
                  <a:pt x="20506" y="113027"/>
                </a:lnTo>
                <a:lnTo>
                  <a:pt x="44322" y="75566"/>
                </a:lnTo>
                <a:lnTo>
                  <a:pt x="75566" y="44322"/>
                </a:lnTo>
                <a:lnTo>
                  <a:pt x="113026" y="20506"/>
                </a:lnTo>
                <a:lnTo>
                  <a:pt x="155492" y="5328"/>
                </a:lnTo>
                <a:lnTo>
                  <a:pt x="201752" y="0"/>
                </a:lnTo>
                <a:lnTo>
                  <a:pt x="2975476" y="0"/>
                </a:lnTo>
                <a:lnTo>
                  <a:pt x="3021736" y="5328"/>
                </a:lnTo>
                <a:lnTo>
                  <a:pt x="3064202" y="20506"/>
                </a:lnTo>
                <a:lnTo>
                  <a:pt x="3101663" y="44322"/>
                </a:lnTo>
                <a:lnTo>
                  <a:pt x="3132907" y="75566"/>
                </a:lnTo>
                <a:lnTo>
                  <a:pt x="3156723" y="113027"/>
                </a:lnTo>
                <a:lnTo>
                  <a:pt x="3171901" y="155492"/>
                </a:lnTo>
                <a:lnTo>
                  <a:pt x="3177229" y="201753"/>
                </a:lnTo>
                <a:lnTo>
                  <a:pt x="3177229" y="1815787"/>
                </a:lnTo>
                <a:lnTo>
                  <a:pt x="3171901" y="1862047"/>
                </a:lnTo>
                <a:lnTo>
                  <a:pt x="3156723" y="1904513"/>
                </a:lnTo>
                <a:lnTo>
                  <a:pt x="3132907" y="1941973"/>
                </a:lnTo>
                <a:lnTo>
                  <a:pt x="3101663" y="1973217"/>
                </a:lnTo>
                <a:lnTo>
                  <a:pt x="3064202" y="1997034"/>
                </a:lnTo>
                <a:lnTo>
                  <a:pt x="3021736" y="2012212"/>
                </a:lnTo>
                <a:lnTo>
                  <a:pt x="2975476" y="2017540"/>
                </a:lnTo>
                <a:lnTo>
                  <a:pt x="201752" y="2017540"/>
                </a:lnTo>
                <a:lnTo>
                  <a:pt x="155492" y="2012212"/>
                </a:lnTo>
                <a:lnTo>
                  <a:pt x="113026" y="1997034"/>
                </a:lnTo>
                <a:lnTo>
                  <a:pt x="75566" y="1973217"/>
                </a:lnTo>
                <a:lnTo>
                  <a:pt x="44322" y="1941973"/>
                </a:lnTo>
                <a:lnTo>
                  <a:pt x="20506" y="1904513"/>
                </a:lnTo>
                <a:lnTo>
                  <a:pt x="5328" y="1862047"/>
                </a:lnTo>
                <a:lnTo>
                  <a:pt x="0" y="1815787"/>
                </a:lnTo>
                <a:lnTo>
                  <a:pt x="0" y="20175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21744" y="2270759"/>
            <a:ext cx="2813050" cy="16871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-3175" algn="ctr">
              <a:lnSpc>
                <a:spcPct val="92000"/>
              </a:lnSpc>
              <a:spcBef>
                <a:spcPts val="375"/>
              </a:spcBef>
            </a:pPr>
            <a:r>
              <a:rPr sz="2900" spc="-295" dirty="0">
                <a:latin typeface="Arial"/>
                <a:cs typeface="Arial"/>
              </a:rPr>
              <a:t>Can </a:t>
            </a:r>
            <a:r>
              <a:rPr sz="2900" spc="-95" dirty="0">
                <a:latin typeface="Arial"/>
                <a:cs typeface="Arial"/>
              </a:rPr>
              <a:t>communities  </a:t>
            </a:r>
            <a:r>
              <a:rPr sz="2900" spc="-85" dirty="0">
                <a:latin typeface="Arial"/>
                <a:cs typeface="Arial"/>
              </a:rPr>
              <a:t>provide </a:t>
            </a:r>
            <a:r>
              <a:rPr sz="2900" spc="-70" dirty="0">
                <a:latin typeface="Arial"/>
                <a:cs typeface="Arial"/>
              </a:rPr>
              <a:t>support</a:t>
            </a:r>
            <a:r>
              <a:rPr sz="2900" spc="-295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to  </a:t>
            </a:r>
            <a:r>
              <a:rPr sz="2900" spc="-425" dirty="0">
                <a:latin typeface="Arial"/>
                <a:cs typeface="Arial"/>
              </a:rPr>
              <a:t>SNF </a:t>
            </a:r>
            <a:r>
              <a:rPr sz="2900" spc="-80" dirty="0">
                <a:latin typeface="Arial"/>
                <a:cs typeface="Arial"/>
              </a:rPr>
              <a:t>during </a:t>
            </a:r>
            <a:r>
              <a:rPr sz="2900" spc="-160" dirty="0">
                <a:latin typeface="Arial"/>
                <a:cs typeface="Arial"/>
              </a:rPr>
              <a:t>an  </a:t>
            </a:r>
            <a:r>
              <a:rPr sz="2900" spc="-165" dirty="0">
                <a:latin typeface="Arial"/>
                <a:cs typeface="Arial"/>
              </a:rPr>
              <a:t>emergency?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16559"/>
            <a:ext cx="12192000" cy="668020"/>
          </a:xfrm>
          <a:custGeom>
            <a:avLst/>
            <a:gdLst/>
            <a:ahLst/>
            <a:cxnLst/>
            <a:rect l="l" t="t" r="r" b="b"/>
            <a:pathLst>
              <a:path w="12192000" h="668019">
                <a:moveTo>
                  <a:pt x="0" y="0"/>
                </a:moveTo>
                <a:lnTo>
                  <a:pt x="12192000" y="0"/>
                </a:lnTo>
                <a:lnTo>
                  <a:pt x="12192000" y="667512"/>
                </a:lnTo>
                <a:lnTo>
                  <a:pt x="0" y="667512"/>
                </a:lnTo>
                <a:lnTo>
                  <a:pt x="0" y="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700" y="468884"/>
            <a:ext cx="1026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Conceptual Data Map </a:t>
            </a:r>
            <a:r>
              <a:rPr dirty="0"/>
              <a:t>Aligned to Purpose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Use</a:t>
            </a:r>
          </a:p>
        </p:txBody>
      </p:sp>
      <p:sp>
        <p:nvSpPr>
          <p:cNvPr id="4" name="object 4"/>
          <p:cNvSpPr/>
          <p:nvPr/>
        </p:nvSpPr>
        <p:spPr>
          <a:xfrm>
            <a:off x="635622" y="1581305"/>
            <a:ext cx="10326023" cy="4764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842" y="408940"/>
            <a:ext cx="8089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 Discovery</a:t>
            </a:r>
            <a:r>
              <a:rPr sz="4000" spc="60" dirty="0"/>
              <a:t> </a:t>
            </a:r>
            <a:r>
              <a:rPr sz="2400" spc="-5" dirty="0"/>
              <a:t>[Inventory-Screening-Acquisition]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28337" y="1243076"/>
            <a:ext cx="5116195" cy="552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Arial"/>
                <a:cs typeface="Arial"/>
              </a:rPr>
              <a:t>SNF</a:t>
            </a:r>
            <a:r>
              <a:rPr sz="2400" b="1" u="heavy" spc="-1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Arial"/>
                <a:cs typeface="Arial"/>
              </a:rPr>
              <a:t>Resilience</a:t>
            </a:r>
            <a:endParaRPr sz="2400">
              <a:latin typeface="Arial"/>
              <a:cs typeface="Arial"/>
            </a:endParaRPr>
          </a:p>
          <a:p>
            <a:pPr marL="12700" marR="536575">
              <a:lnSpc>
                <a:spcPct val="100800"/>
              </a:lnSpc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Department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Health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and Human  Services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ts val="2900"/>
              </a:lnSpc>
              <a:spcBef>
                <a:spcPts val="80"/>
              </a:spcBef>
              <a:buClr>
                <a:srgbClr val="000000"/>
              </a:buClr>
              <a:buSzPct val="83333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Centers for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Medicare and</a:t>
            </a:r>
            <a:r>
              <a:rPr sz="2400" spc="-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Medicaid  Services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(CMS)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ts val="2710"/>
              </a:lnSpc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Payroll Based</a:t>
            </a:r>
            <a:r>
              <a:rPr sz="2400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Journal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Provider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Fire Safety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Deficiencies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Inspection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Dates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ts val="2845"/>
              </a:lnSpc>
              <a:spcBef>
                <a:spcPts val="25"/>
              </a:spcBef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Ownership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ts val="2845"/>
              </a:lnSpc>
              <a:buClr>
                <a:srgbClr val="000000"/>
              </a:buClr>
              <a:buSzPct val="83333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Citation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Lookup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LTC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Focus Data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sponsored by</a:t>
            </a:r>
            <a:r>
              <a:rPr sz="2400" spc="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NIH</a:t>
            </a:r>
            <a:endParaRPr sz="2400">
              <a:latin typeface="Arial"/>
              <a:cs typeface="Arial"/>
            </a:endParaRPr>
          </a:p>
          <a:p>
            <a:pPr marL="355600" marR="293370" indent="-342900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SzPct val="83333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Certification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and Survey Provider  Enhanced</a:t>
            </a:r>
            <a:r>
              <a:rPr sz="2400" spc="-1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Reporting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Biocomplexity Institute synthetic</a:t>
            </a:r>
            <a:r>
              <a:rPr sz="2400" spc="1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4923" y="1307084"/>
            <a:ext cx="5539105" cy="51523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882139" indent="-635">
              <a:lnSpc>
                <a:spcPct val="100800"/>
              </a:lnSpc>
              <a:spcBef>
                <a:spcPts val="75"/>
              </a:spcBef>
            </a:pP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Arial"/>
                <a:cs typeface="Arial"/>
              </a:rPr>
              <a:t>Community Resilience </a:t>
            </a:r>
            <a:r>
              <a:rPr sz="2400" b="1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Arial"/>
                <a:cs typeface="Arial"/>
              </a:rPr>
              <a:t>(County/City,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Census</a:t>
            </a:r>
            <a:r>
              <a:rPr sz="2400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tract)  Department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400" spc="-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Commerce</a:t>
            </a:r>
            <a:endParaRPr sz="2400">
              <a:latin typeface="Arial"/>
              <a:cs typeface="Arial"/>
            </a:endParaRPr>
          </a:p>
          <a:p>
            <a:pPr marL="12700" marR="123189">
              <a:lnSpc>
                <a:spcPts val="2900"/>
              </a:lnSpc>
              <a:spcBef>
                <a:spcPts val="80"/>
              </a:spcBef>
              <a:buClr>
                <a:srgbClr val="000000"/>
              </a:buClr>
              <a:buSzPct val="83333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Census American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Community</a:t>
            </a:r>
            <a:r>
              <a:rPr sz="2400" spc="-2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Survey 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Department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of Homeland</a:t>
            </a:r>
            <a:r>
              <a:rPr sz="2400" spc="-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10"/>
              </a:lnSpc>
              <a:buSzPct val="83333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Federal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Emergency</a:t>
            </a:r>
            <a:r>
              <a:rPr sz="2400" spc="-1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800"/>
              </a:lnSpc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Administration: National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Risk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Index for  Natural Disasters</a:t>
            </a:r>
            <a:endParaRPr sz="2400">
              <a:latin typeface="Arial"/>
              <a:cs typeface="Arial"/>
            </a:endParaRPr>
          </a:p>
          <a:p>
            <a:pPr marL="355600" marR="190500" indent="-342900">
              <a:lnSpc>
                <a:spcPts val="2900"/>
              </a:lnSpc>
              <a:spcBef>
                <a:spcPts val="80"/>
              </a:spcBef>
              <a:buSzPct val="83333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Homeland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Infrastructure Foundation-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Level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 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Department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Health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sz="2400" spc="-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Human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55600" marR="326390" indent="-342900">
              <a:lnSpc>
                <a:spcPct val="100000"/>
              </a:lnSpc>
              <a:spcBef>
                <a:spcPts val="25"/>
              </a:spcBef>
              <a:buSzPct val="83333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Health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Resources and Services 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Administration: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Area Resource</a:t>
            </a:r>
            <a:r>
              <a:rPr sz="2400" spc="-1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04385" y="1222521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405" y="1359244"/>
            <a:ext cx="0" cy="5383530"/>
          </a:xfrm>
          <a:custGeom>
            <a:avLst/>
            <a:gdLst/>
            <a:ahLst/>
            <a:cxnLst/>
            <a:rect l="l" t="t" r="r" b="b"/>
            <a:pathLst>
              <a:path h="5383530">
                <a:moveTo>
                  <a:pt x="0" y="0"/>
                </a:moveTo>
                <a:lnTo>
                  <a:pt x="0" y="5383054"/>
                </a:lnTo>
              </a:path>
            </a:pathLst>
          </a:custGeom>
          <a:ln w="25387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993"/>
            <a:ext cx="12192000" cy="676910"/>
          </a:xfrm>
          <a:custGeom>
            <a:avLst/>
            <a:gdLst/>
            <a:ahLst/>
            <a:cxnLst/>
            <a:rect l="l" t="t" r="r" b="b"/>
            <a:pathLst>
              <a:path w="12192000" h="676910">
                <a:moveTo>
                  <a:pt x="0" y="0"/>
                </a:moveTo>
                <a:lnTo>
                  <a:pt x="12192000" y="0"/>
                </a:lnTo>
                <a:lnTo>
                  <a:pt x="12192000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1737" y="387603"/>
            <a:ext cx="9789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Data Ingestion and Governance </a:t>
            </a:r>
            <a:r>
              <a:rPr sz="4000" b="1" dirty="0">
                <a:latin typeface="Arial"/>
                <a:cs typeface="Arial"/>
              </a:rPr>
              <a:t>-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GitHub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8157" y="2189861"/>
            <a:ext cx="0" cy="493395"/>
          </a:xfrm>
          <a:custGeom>
            <a:avLst/>
            <a:gdLst/>
            <a:ahLst/>
            <a:cxnLst/>
            <a:rect l="l" t="t" r="r" b="b"/>
            <a:pathLst>
              <a:path h="493394">
                <a:moveTo>
                  <a:pt x="0" y="0"/>
                </a:moveTo>
                <a:lnTo>
                  <a:pt x="0" y="492825"/>
                </a:lnTo>
              </a:path>
            </a:pathLst>
          </a:custGeom>
          <a:ln w="1269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4792" y="2204141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4">
                <a:moveTo>
                  <a:pt x="0" y="0"/>
                </a:moveTo>
                <a:lnTo>
                  <a:pt x="3486730" y="0"/>
                </a:lnTo>
              </a:path>
            </a:pathLst>
          </a:custGeom>
          <a:ln w="2856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4792" y="2676340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4">
                <a:moveTo>
                  <a:pt x="0" y="0"/>
                </a:moveTo>
                <a:lnTo>
                  <a:pt x="3486730" y="0"/>
                </a:lnTo>
              </a:path>
            </a:pathLst>
          </a:custGeom>
          <a:ln w="1269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7622"/>
              </p:ext>
            </p:extLst>
          </p:nvPr>
        </p:nvGraphicFramePr>
        <p:xfrm>
          <a:off x="8185416" y="2189861"/>
          <a:ext cx="3434079" cy="2665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19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3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SNF***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C55A11"/>
                      </a:solidFill>
                      <a:prstDash val="solid"/>
                    </a:lnR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Community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55A11"/>
                      </a:solidFill>
                      <a:prstDash val="solid"/>
                    </a:lnL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Facility*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Demographic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502920" marR="391160" indent="-958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Nu</a:t>
                      </a:r>
                      <a:r>
                        <a:rPr sz="1800" spc="-3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ng  </a:t>
                      </a:r>
                      <a:r>
                        <a:rPr sz="1800" spc="-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Staff*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2145" marR="99695" indent="-5359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Climate</a:t>
                      </a:r>
                      <a:r>
                        <a:rPr sz="1800" spc="-17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Change  </a:t>
                      </a: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Risk*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Residents*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Resilience*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Owners*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45832"/>
              </p:ext>
            </p:extLst>
          </p:nvPr>
        </p:nvGraphicFramePr>
        <p:xfrm>
          <a:off x="782550" y="2189861"/>
          <a:ext cx="3602423" cy="3503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1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Literature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C55A11"/>
                      </a:solidFill>
                      <a:prstDash val="solid"/>
                    </a:lnR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22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55A11"/>
                      </a:solidFill>
                      <a:prstDash val="solid"/>
                    </a:lnL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Deficiencies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14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800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Tables**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172085" marR="164465" indent="1333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Emergency  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dn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7640" marR="158750"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1800" spc="-8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Curation  </a:t>
                      </a: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Report </a:t>
                      </a:r>
                      <a:r>
                        <a:rPr sz="1800" spc="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nt</a:t>
                      </a:r>
                      <a:r>
                        <a:rPr sz="1800" spc="-1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ons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3050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560070" marR="205104" indent="-347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Nursing</a:t>
                      </a:r>
                      <a:r>
                        <a:rPr sz="1800" spc="-2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Staff  </a:t>
                      </a:r>
                      <a:r>
                        <a:rPr sz="1800" spc="-1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Levels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050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Ownership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Visualizations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Quality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Processes**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spc="-114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Resilience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09600" y="5685028"/>
            <a:ext cx="11353800" cy="1079142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https://github.com/uva-bi-sdad/census_cde_demo_2/</a:t>
            </a:r>
            <a:endParaRPr sz="1100" dirty="0">
              <a:latin typeface="Arial"/>
              <a:cs typeface="Arial"/>
            </a:endParaRPr>
          </a:p>
          <a:p>
            <a:pPr marL="12700">
              <a:spcBef>
                <a:spcPts val="1105"/>
              </a:spcBef>
            </a:pPr>
            <a:r>
              <a:rPr sz="1400" spc="-100" dirty="0">
                <a:solidFill>
                  <a:srgbClr val="002060"/>
                </a:solidFill>
                <a:latin typeface="Arial"/>
                <a:cs typeface="Arial"/>
              </a:rPr>
              <a:t>*Each </a:t>
            </a:r>
            <a:r>
              <a:rPr sz="1400" spc="-30" dirty="0">
                <a:solidFill>
                  <a:srgbClr val="002060"/>
                </a:solidFill>
                <a:latin typeface="Arial"/>
                <a:cs typeface="Arial"/>
              </a:rPr>
              <a:t>folder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contains </a:t>
            </a:r>
            <a:r>
              <a:rPr sz="1400" spc="-140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1400" spc="-60" dirty="0">
                <a:solidFill>
                  <a:srgbClr val="002060"/>
                </a:solidFill>
                <a:latin typeface="Arial"/>
                <a:cs typeface="Arial"/>
              </a:rPr>
              <a:t>meta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1400" spc="-30" dirty="0">
                <a:solidFill>
                  <a:srgbClr val="002060"/>
                </a:solidFill>
                <a:latin typeface="Arial"/>
                <a:cs typeface="Arial"/>
              </a:rPr>
              <a:t>folder </a:t>
            </a:r>
            <a:r>
              <a:rPr sz="1400" spc="5" dirty="0">
                <a:solidFill>
                  <a:srgbClr val="002060"/>
                </a:solidFill>
                <a:latin typeface="Arial"/>
                <a:cs typeface="Arial"/>
              </a:rPr>
              <a:t>with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1400" spc="-50" dirty="0">
                <a:solidFill>
                  <a:srgbClr val="002060"/>
                </a:solidFill>
                <a:latin typeface="Arial"/>
                <a:cs typeface="Arial"/>
              </a:rPr>
              <a:t>dictionaries </a:t>
            </a:r>
            <a:r>
              <a:rPr sz="1400" spc="-8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1400" spc="-65" dirty="0">
                <a:solidFill>
                  <a:srgbClr val="002060"/>
                </a:solidFill>
                <a:latin typeface="Arial"/>
                <a:cs typeface="Arial"/>
              </a:rPr>
              <a:t>technical</a:t>
            </a:r>
            <a:r>
              <a:rPr sz="14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002060"/>
                </a:solidFill>
                <a:latin typeface="Arial"/>
                <a:cs typeface="Arial"/>
              </a:rPr>
              <a:t>documents.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lang="en-US" sz="1400" spc="-100" dirty="0">
                <a:solidFill>
                  <a:srgbClr val="002060"/>
                </a:solidFill>
                <a:latin typeface="Arial"/>
                <a:cs typeface="Arial"/>
              </a:rPr>
              <a:t>**</a:t>
            </a:r>
            <a:r>
              <a:rPr sz="1400" spc="-100" dirty="0">
                <a:solidFill>
                  <a:srgbClr val="002060"/>
                </a:solidFill>
                <a:latin typeface="Arial"/>
                <a:cs typeface="Arial"/>
              </a:rPr>
              <a:t>Contains </a:t>
            </a:r>
            <a:r>
              <a:rPr sz="1400" spc="-40" dirty="0">
                <a:solidFill>
                  <a:srgbClr val="002060"/>
                </a:solidFill>
                <a:latin typeface="Arial"/>
                <a:cs typeface="Arial"/>
              </a:rPr>
              <a:t>additional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subfolders. </a:t>
            </a:r>
            <a:endParaRPr lang="en-US" sz="1400" spc="-75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2700"/>
            <a:r>
              <a:rPr sz="1400" spc="-35" dirty="0">
                <a:solidFill>
                  <a:srgbClr val="002060"/>
                </a:solidFill>
                <a:latin typeface="Arial"/>
                <a:cs typeface="Arial"/>
              </a:rPr>
              <a:t>***SNF </a:t>
            </a:r>
            <a:r>
              <a:rPr sz="1400" spc="-9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1400" spc="-90" dirty="0">
                <a:solidFill>
                  <a:srgbClr val="002060"/>
                </a:solidFill>
                <a:latin typeface="Arial"/>
                <a:cs typeface="Arial"/>
              </a:rPr>
              <a:t>Skilled Nursing </a:t>
            </a:r>
            <a:r>
              <a:rPr sz="1400" spc="-80" dirty="0">
                <a:solidFill>
                  <a:srgbClr val="002060"/>
                </a:solidFill>
                <a:latin typeface="Arial"/>
                <a:cs typeface="Arial"/>
              </a:rPr>
              <a:t>Facilities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572" y="1026413"/>
            <a:ext cx="9453245" cy="15919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spc="-220" dirty="0">
                <a:solidFill>
                  <a:srgbClr val="ED7D31"/>
                </a:solidFill>
                <a:latin typeface="Arial"/>
                <a:cs typeface="Arial"/>
              </a:rPr>
              <a:t>Folders, </a:t>
            </a:r>
            <a:r>
              <a:rPr sz="2800" b="1" spc="-225" dirty="0">
                <a:solidFill>
                  <a:srgbClr val="ED7D31"/>
                </a:solidFill>
                <a:latin typeface="Arial"/>
                <a:cs typeface="Arial"/>
              </a:rPr>
              <a:t>sub-Folders, </a:t>
            </a:r>
            <a:r>
              <a:rPr sz="2800" b="1" spc="-200" dirty="0">
                <a:solidFill>
                  <a:srgbClr val="ED7D31"/>
                </a:solidFill>
                <a:latin typeface="Arial"/>
                <a:cs typeface="Arial"/>
              </a:rPr>
              <a:t>and</a:t>
            </a:r>
            <a:r>
              <a:rPr sz="2800" b="1" spc="15" dirty="0">
                <a:solidFill>
                  <a:srgbClr val="ED7D31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ED7D31"/>
                </a:solidFill>
                <a:latin typeface="Arial"/>
                <a:cs typeface="Arial"/>
              </a:rPr>
              <a:t>sub-sub-Folders</a:t>
            </a:r>
            <a:endParaRPr sz="2800" dirty="0">
              <a:latin typeface="Arial"/>
              <a:cs typeface="Arial"/>
            </a:endParaRPr>
          </a:p>
          <a:p>
            <a:pPr marL="715010">
              <a:lnSpc>
                <a:spcPct val="100000"/>
              </a:lnSpc>
              <a:spcBef>
                <a:spcPts val="755"/>
              </a:spcBef>
              <a:tabLst>
                <a:tab pos="4329430" algn="l"/>
                <a:tab pos="8650605" algn="l"/>
              </a:tabLst>
            </a:pPr>
            <a:r>
              <a:rPr sz="2800" b="1" spc="-300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235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2800" b="1" spc="-330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365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sz="2800" b="1" spc="-250" dirty="0">
                <a:solidFill>
                  <a:srgbClr val="002060"/>
                </a:solidFill>
                <a:latin typeface="Arial"/>
                <a:cs typeface="Arial"/>
              </a:rPr>
              <a:t>m</a:t>
            </a:r>
            <a:r>
              <a:rPr sz="2800" b="1" spc="-170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spc="-275" dirty="0">
                <a:solidFill>
                  <a:srgbClr val="002060"/>
                </a:solidFill>
                <a:latin typeface="Arial"/>
                <a:cs typeface="Arial"/>
              </a:rPr>
              <a:t>n</a:t>
            </a:r>
            <a:r>
              <a:rPr sz="2800" b="1" spc="4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2800" b="1" spc="-505" dirty="0">
                <a:solidFill>
                  <a:srgbClr val="002060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	</a:t>
            </a:r>
            <a:r>
              <a:rPr sz="2800" b="1" spc="-430" dirty="0">
                <a:solidFill>
                  <a:srgbClr val="002060"/>
                </a:solidFill>
                <a:latin typeface="Arial"/>
                <a:cs typeface="Arial"/>
              </a:rPr>
              <a:t>So</a:t>
            </a:r>
            <a:r>
              <a:rPr sz="2800" b="1" spc="-245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sz="2800" b="1" spc="-16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2800" b="1" spc="-310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305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spc="-1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b="1" spc="-615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235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2800" b="1" spc="-245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170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	</a:t>
            </a:r>
            <a:r>
              <a:rPr sz="2800" b="1" spc="-285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254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2800" b="1" spc="1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2800" b="1" spc="-200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endParaRPr sz="2800" dirty="0">
              <a:latin typeface="Arial"/>
              <a:cs typeface="Arial"/>
            </a:endParaRPr>
          </a:p>
          <a:p>
            <a:pPr marL="3862704">
              <a:lnSpc>
                <a:spcPct val="100000"/>
              </a:lnSpc>
              <a:spcBef>
                <a:spcPts val="725"/>
              </a:spcBef>
              <a:tabLst>
                <a:tab pos="5667375" algn="l"/>
              </a:tabLst>
            </a:pPr>
            <a:r>
              <a:rPr sz="2500" b="1" spc="-215" dirty="0">
                <a:solidFill>
                  <a:srgbClr val="002060"/>
                </a:solidFill>
                <a:latin typeface="Arial"/>
                <a:cs typeface="Arial"/>
              </a:rPr>
              <a:t>Discovery	</a:t>
            </a:r>
            <a:r>
              <a:rPr sz="2500" b="1" spc="-235" dirty="0">
                <a:solidFill>
                  <a:srgbClr val="002060"/>
                </a:solidFill>
                <a:latin typeface="Arial"/>
                <a:cs typeface="Arial"/>
              </a:rPr>
              <a:t>Analyses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57701" y="2887993"/>
            <a:ext cx="3657597" cy="2941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151" y="0"/>
            <a:ext cx="11734800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43544" cy="435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2471" y="0"/>
            <a:ext cx="5010912" cy="3438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3549" y="5588"/>
            <a:ext cx="8642350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Data Wrangling and</a:t>
            </a:r>
            <a:r>
              <a:rPr sz="4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4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Exploration </a:t>
            </a: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 RQ1: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Can SNF workers get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work?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3295" y="1884171"/>
            <a:ext cx="9172575" cy="17145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ct val="88500"/>
              </a:lnSpc>
              <a:spcBef>
                <a:spcPts val="650"/>
              </a:spcBef>
            </a:pP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Identifying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Flood Risk and SNF</a:t>
            </a:r>
            <a:r>
              <a:rPr sz="4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Workers’ 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Transportation Routes at Census Tract  Level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62" y="429259"/>
            <a:ext cx="1206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RQ1:Can </a:t>
            </a:r>
            <a:r>
              <a:rPr dirty="0"/>
              <a:t>SNF </a:t>
            </a:r>
            <a:r>
              <a:rPr spc="-5" dirty="0"/>
              <a:t>workers get </a:t>
            </a:r>
            <a:r>
              <a:rPr dirty="0"/>
              <a:t>to </a:t>
            </a:r>
            <a:r>
              <a:rPr spc="-5" dirty="0"/>
              <a:t>work during </a:t>
            </a:r>
            <a:r>
              <a:rPr dirty="0"/>
              <a:t>a flooding</a:t>
            </a:r>
            <a:r>
              <a:rPr spc="-80" dirty="0"/>
              <a:t> </a:t>
            </a:r>
            <a:r>
              <a:rPr spc="-5" dirty="0"/>
              <a:t>event?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837" y="1180084"/>
            <a:ext cx="7398384" cy="5530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1266190" indent="-229235">
              <a:lnSpc>
                <a:spcPct val="100699"/>
              </a:lnSpc>
              <a:spcBef>
                <a:spcPts val="75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Data discovery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–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flooding risks, nursing home  locations, road</a:t>
            </a:r>
            <a:r>
              <a:rPr sz="2800" spc="-1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networks</a:t>
            </a:r>
            <a:endParaRPr sz="2800">
              <a:latin typeface="Arial Narrow"/>
              <a:cs typeface="Arial Narrow"/>
            </a:endParaRPr>
          </a:p>
          <a:p>
            <a:pPr marL="241300" marR="132080" indent="-229235">
              <a:lnSpc>
                <a:spcPct val="99600"/>
              </a:lnSpc>
              <a:spcBef>
                <a:spcPts val="660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Compute the likely commuting route for each synthetic  worker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-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Identify workers, home locations, nursing  home locations, and</a:t>
            </a:r>
            <a:r>
              <a:rPr sz="2800" spc="-1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routes</a:t>
            </a:r>
            <a:endParaRPr sz="2800">
              <a:latin typeface="Arial Narrow"/>
              <a:cs typeface="Arial Narrow"/>
            </a:endParaRPr>
          </a:p>
          <a:p>
            <a:pPr marL="241300" indent="-229235">
              <a:lnSpc>
                <a:spcPct val="100000"/>
              </a:lnSpc>
              <a:spcBef>
                <a:spcPts val="550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Overlay the river and coastal flooding by census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tracts</a:t>
            </a:r>
            <a:endParaRPr sz="2800">
              <a:latin typeface="Arial Narrow"/>
              <a:cs typeface="Arial Narrow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Estimate flooding risk along the transportation</a:t>
            </a:r>
            <a:r>
              <a:rPr sz="2800" spc="-1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routes</a:t>
            </a:r>
            <a:endParaRPr sz="2800">
              <a:latin typeface="Arial Narrow"/>
              <a:cs typeface="Arial Narrow"/>
            </a:endParaRPr>
          </a:p>
          <a:p>
            <a:pPr marL="241300" marR="5080" indent="-229235">
              <a:lnSpc>
                <a:spcPts val="3290"/>
              </a:lnSpc>
              <a:spcBef>
                <a:spcPts val="815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For each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SNF,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there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is a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flood risk; treat that value as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a 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proxy for the probability of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a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worker not getting to</a:t>
            </a:r>
            <a:r>
              <a:rPr sz="2800" spc="-2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work</a:t>
            </a:r>
            <a:endParaRPr sz="2800">
              <a:latin typeface="Arial Narrow"/>
              <a:cs typeface="Arial Narrow"/>
            </a:endParaRPr>
          </a:p>
          <a:p>
            <a:pPr marL="241300" marR="327025" indent="-229235" algn="just">
              <a:lnSpc>
                <a:spcPct val="99700"/>
              </a:lnSpc>
              <a:spcBef>
                <a:spcPts val="555"/>
              </a:spcBef>
              <a:buClr>
                <a:srgbClr val="1E4E79"/>
              </a:buClr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Calculate risk for each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SNF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worker as the percent or  workers that cannot make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it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to work during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a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flooding  event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2959" y="1447800"/>
            <a:ext cx="3096768" cy="1999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0642" y="3788601"/>
            <a:ext cx="3008006" cy="1952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43576" y="3683358"/>
            <a:ext cx="3078480" cy="2124075"/>
          </a:xfrm>
          <a:custGeom>
            <a:avLst/>
            <a:gdLst/>
            <a:ahLst/>
            <a:cxnLst/>
            <a:rect l="l" t="t" r="r" b="b"/>
            <a:pathLst>
              <a:path w="3078479" h="2124075">
                <a:moveTo>
                  <a:pt x="0" y="0"/>
                </a:moveTo>
                <a:lnTo>
                  <a:pt x="3078290" y="0"/>
                </a:lnTo>
                <a:lnTo>
                  <a:pt x="3078290" y="2123930"/>
                </a:lnTo>
                <a:lnTo>
                  <a:pt x="0" y="212393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0838" y="4488873"/>
            <a:ext cx="327660" cy="151765"/>
          </a:xfrm>
          <a:custGeom>
            <a:avLst/>
            <a:gdLst/>
            <a:ahLst/>
            <a:cxnLst/>
            <a:rect l="l" t="t" r="r" b="b"/>
            <a:pathLst>
              <a:path w="327659" h="151764">
                <a:moveTo>
                  <a:pt x="0" y="75753"/>
                </a:moveTo>
                <a:lnTo>
                  <a:pt x="12866" y="46267"/>
                </a:lnTo>
                <a:lnTo>
                  <a:pt x="47954" y="22187"/>
                </a:lnTo>
                <a:lnTo>
                  <a:pt x="99996" y="5953"/>
                </a:lnTo>
                <a:lnTo>
                  <a:pt x="163726" y="0"/>
                </a:lnTo>
                <a:lnTo>
                  <a:pt x="227456" y="5953"/>
                </a:lnTo>
                <a:lnTo>
                  <a:pt x="279498" y="22187"/>
                </a:lnTo>
                <a:lnTo>
                  <a:pt x="314586" y="46267"/>
                </a:lnTo>
                <a:lnTo>
                  <a:pt x="327452" y="75753"/>
                </a:lnTo>
                <a:lnTo>
                  <a:pt x="314586" y="105240"/>
                </a:lnTo>
                <a:lnTo>
                  <a:pt x="279498" y="129319"/>
                </a:lnTo>
                <a:lnTo>
                  <a:pt x="227456" y="145554"/>
                </a:lnTo>
                <a:lnTo>
                  <a:pt x="163726" y="151507"/>
                </a:lnTo>
                <a:lnTo>
                  <a:pt x="99996" y="145554"/>
                </a:lnTo>
                <a:lnTo>
                  <a:pt x="47954" y="129319"/>
                </a:lnTo>
                <a:lnTo>
                  <a:pt x="12866" y="105240"/>
                </a:lnTo>
                <a:lnTo>
                  <a:pt x="0" y="75753"/>
                </a:lnTo>
                <a:close/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6752" y="5772911"/>
            <a:ext cx="768096" cy="65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176" y="438403"/>
            <a:ext cx="1148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16370" algn="l"/>
              </a:tabLst>
            </a:pPr>
            <a:r>
              <a:rPr spc="-270" dirty="0"/>
              <a:t>Paradigm  </a:t>
            </a:r>
            <a:r>
              <a:rPr spc="-180" dirty="0"/>
              <a:t>Shift </a:t>
            </a:r>
            <a:r>
              <a:rPr spc="25" dirty="0"/>
              <a:t>for</a:t>
            </a:r>
            <a:r>
              <a:rPr spc="-250" dirty="0"/>
              <a:t> </a:t>
            </a:r>
            <a:r>
              <a:rPr spc="-265" dirty="0"/>
              <a:t>Census</a:t>
            </a:r>
            <a:r>
              <a:rPr spc="10" dirty="0"/>
              <a:t> </a:t>
            </a:r>
            <a:r>
              <a:rPr spc="-229" dirty="0"/>
              <a:t>Bureau:	</a:t>
            </a:r>
            <a:r>
              <a:rPr spc="-290" dirty="0"/>
              <a:t>Focus </a:t>
            </a:r>
            <a:r>
              <a:rPr spc="-110" dirty="0"/>
              <a:t>on </a:t>
            </a:r>
            <a:r>
              <a:rPr spc="-210" dirty="0"/>
              <a:t>Purpose </a:t>
            </a:r>
            <a:r>
              <a:rPr spc="-280" dirty="0"/>
              <a:t>and</a:t>
            </a:r>
            <a:r>
              <a:rPr spc="-145" dirty="0"/>
              <a:t> </a:t>
            </a:r>
            <a:r>
              <a:rPr spc="-254" dirty="0"/>
              <a:t>Use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528" y="1208532"/>
            <a:ext cx="10314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59" marR="5080" indent="-480695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"/>
                <a:cs typeface="Arial"/>
              </a:rPr>
              <a:t>With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accelerating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25" dirty="0">
                <a:latin typeface="Arial"/>
                <a:cs typeface="Arial"/>
              </a:rPr>
              <a:t>pace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change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our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society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14" dirty="0">
                <a:latin typeface="Arial"/>
                <a:cs typeface="Arial"/>
              </a:rPr>
              <a:t>economy,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we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must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constantly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innovate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how  </a:t>
            </a:r>
            <a:r>
              <a:rPr sz="2000" spc="-80" dirty="0">
                <a:latin typeface="Arial"/>
                <a:cs typeface="Arial"/>
              </a:rPr>
              <a:t>we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collect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and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report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official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statistics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understand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who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we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are,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and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where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we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are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going.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5535" y="2069592"/>
            <a:ext cx="917448" cy="91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4752" y="2093976"/>
            <a:ext cx="10088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96728" y="2109216"/>
            <a:ext cx="917448" cy="917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736" y="5599176"/>
            <a:ext cx="917448" cy="917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9892" y="3358999"/>
            <a:ext cx="806064" cy="7772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1477" y="4511292"/>
            <a:ext cx="761997" cy="7896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96728" y="3279647"/>
            <a:ext cx="917448" cy="91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008" y="1978151"/>
            <a:ext cx="917447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4552" y="5632703"/>
            <a:ext cx="917448" cy="91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400" y="5608319"/>
            <a:ext cx="914400" cy="9174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8704" y="5785103"/>
            <a:ext cx="1194816" cy="6431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20354" y="3370686"/>
            <a:ext cx="799098" cy="7802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63522" y="2188578"/>
            <a:ext cx="883615" cy="7254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5976" y="4447032"/>
            <a:ext cx="929639" cy="8229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69985" y="3329656"/>
            <a:ext cx="694102" cy="8048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22535" y="4550664"/>
            <a:ext cx="762000" cy="7619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4553" y="4604673"/>
            <a:ext cx="664459" cy="6847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1191" y="3425952"/>
            <a:ext cx="792479" cy="8229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4835" y="6402323"/>
            <a:ext cx="1785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A88717"/>
                </a:solidFill>
                <a:latin typeface="Arial"/>
                <a:cs typeface="Arial"/>
              </a:rPr>
              <a:t>Broadband</a:t>
            </a:r>
            <a:r>
              <a:rPr sz="1400" b="1" spc="-13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A88717"/>
                </a:solidFill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6392" y="5247157"/>
            <a:ext cx="1169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A88717"/>
                </a:solidFill>
                <a:latin typeface="Arial"/>
                <a:cs typeface="Arial"/>
              </a:rPr>
              <a:t>Climate</a:t>
            </a:r>
            <a:r>
              <a:rPr sz="1400" b="1" spc="-13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50" dirty="0">
                <a:solidFill>
                  <a:srgbClr val="A88717"/>
                </a:solidFill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9672" y="5247157"/>
            <a:ext cx="1722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Workforce</a:t>
            </a:r>
            <a:r>
              <a:rPr sz="1400" b="1" spc="-11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85" dirty="0">
                <a:solidFill>
                  <a:srgbClr val="A88717"/>
                </a:solidFill>
                <a:latin typeface="Arial"/>
                <a:cs typeface="Arial"/>
              </a:rPr>
              <a:t>Automation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68430" y="4095013"/>
            <a:ext cx="751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A88717"/>
                </a:solidFill>
                <a:latin typeface="Arial"/>
                <a:cs typeface="Arial"/>
              </a:rPr>
              <a:t>Migration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66402" y="6402323"/>
            <a:ext cx="1539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A88717"/>
                </a:solidFill>
                <a:latin typeface="Arial"/>
                <a:cs typeface="Arial"/>
              </a:rPr>
              <a:t>Commuting</a:t>
            </a:r>
            <a:r>
              <a:rPr sz="1400" b="1" spc="-135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Patterns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47631" y="4095013"/>
            <a:ext cx="1089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A88717"/>
                </a:solidFill>
                <a:latin typeface="Arial"/>
                <a:cs typeface="Arial"/>
              </a:rPr>
              <a:t>The</a:t>
            </a:r>
            <a:r>
              <a:rPr sz="1400" b="1" spc="-14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20" dirty="0">
                <a:solidFill>
                  <a:srgbClr val="A88717"/>
                </a:solidFill>
                <a:latin typeface="Arial"/>
                <a:cs typeface="Arial"/>
              </a:rPr>
              <a:t>Unhoused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66994" y="5247157"/>
            <a:ext cx="976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A88717"/>
                </a:solidFill>
                <a:latin typeface="Arial"/>
                <a:cs typeface="Arial"/>
              </a:rPr>
              <a:t>Gig </a:t>
            </a:r>
            <a:r>
              <a:rPr sz="1400" b="1" spc="-150" dirty="0">
                <a:solidFill>
                  <a:srgbClr val="A88717"/>
                </a:solidFill>
                <a:latin typeface="Arial"/>
                <a:cs typeface="Arial"/>
              </a:rPr>
              <a:t>Economy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5883" y="4095013"/>
            <a:ext cx="1763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Elderly Residential</a:t>
            </a:r>
            <a:r>
              <a:rPr sz="1400" b="1" spc="-7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30" dirty="0">
                <a:solidFill>
                  <a:srgbClr val="A88717"/>
                </a:solidFill>
                <a:latin typeface="Arial"/>
                <a:cs typeface="Arial"/>
              </a:rPr>
              <a:t>Care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90054" y="6402323"/>
            <a:ext cx="1399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A88717"/>
                </a:solidFill>
                <a:latin typeface="Arial"/>
                <a:cs typeface="Arial"/>
              </a:rPr>
              <a:t>Economic</a:t>
            </a:r>
            <a:r>
              <a:rPr sz="1400" b="1" spc="-11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A88717"/>
                </a:solidFill>
                <a:latin typeface="Arial"/>
                <a:cs typeface="Arial"/>
              </a:rPr>
              <a:t>Mobility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71277" y="5247157"/>
            <a:ext cx="17773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5" dirty="0">
                <a:solidFill>
                  <a:srgbClr val="A88717"/>
                </a:solidFill>
                <a:latin typeface="Arial"/>
                <a:cs typeface="Arial"/>
              </a:rPr>
              <a:t>Differential</a:t>
            </a:r>
            <a:r>
              <a:rPr sz="1400" b="1" spc="-114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Undercount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240" y="4095013"/>
            <a:ext cx="895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Tribal</a:t>
            </a:r>
            <a:r>
              <a:rPr sz="1400" b="1" spc="-13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25" dirty="0">
                <a:solidFill>
                  <a:srgbClr val="A88717"/>
                </a:solidFill>
                <a:latin typeface="Arial"/>
                <a:cs typeface="Arial"/>
              </a:rPr>
              <a:t>Areas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53382" y="6402323"/>
            <a:ext cx="1873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A88717"/>
                </a:solidFill>
                <a:latin typeface="Arial"/>
                <a:cs typeface="Arial"/>
              </a:rPr>
              <a:t>Emergency</a:t>
            </a:r>
            <a:r>
              <a:rPr sz="1400" b="1" spc="-120" dirty="0">
                <a:solidFill>
                  <a:srgbClr val="A88717"/>
                </a:solidFill>
                <a:latin typeface="Arial"/>
                <a:cs typeface="Arial"/>
              </a:rPr>
              <a:t> Preparedness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36985" y="6402323"/>
            <a:ext cx="1797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A88717"/>
                </a:solidFill>
                <a:latin typeface="Arial"/>
                <a:cs typeface="Arial"/>
              </a:rPr>
              <a:t>Changing</a:t>
            </a:r>
            <a:r>
              <a:rPr sz="1400" b="1" spc="-10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25" dirty="0">
                <a:solidFill>
                  <a:srgbClr val="A88717"/>
                </a:solidFill>
                <a:latin typeface="Arial"/>
                <a:cs typeface="Arial"/>
              </a:rPr>
              <a:t>Demographics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8205" y="4095013"/>
            <a:ext cx="1741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solidFill>
                  <a:srgbClr val="A88717"/>
                </a:solidFill>
                <a:latin typeface="Arial"/>
                <a:cs typeface="Arial"/>
              </a:rPr>
              <a:t>Vulnerable</a:t>
            </a:r>
            <a:r>
              <a:rPr sz="1400" b="1" spc="-13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A88717"/>
                </a:solidFill>
                <a:latin typeface="Arial"/>
                <a:cs typeface="Arial"/>
              </a:rPr>
              <a:t>Populations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80246" y="2878861"/>
            <a:ext cx="143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A88717"/>
                </a:solidFill>
                <a:latin typeface="Arial"/>
                <a:cs typeface="Arial"/>
              </a:rPr>
              <a:t>Rural</a:t>
            </a:r>
            <a:r>
              <a:rPr sz="1400" b="1" spc="-110" dirty="0">
                <a:solidFill>
                  <a:srgbClr val="A88717"/>
                </a:solidFill>
                <a:latin typeface="Arial"/>
                <a:cs typeface="Arial"/>
              </a:rPr>
              <a:t> Communities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61713" y="2878861"/>
            <a:ext cx="1347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A88717"/>
                </a:solidFill>
                <a:latin typeface="Arial"/>
                <a:cs typeface="Arial"/>
              </a:rPr>
              <a:t>Counting </a:t>
            </a:r>
            <a:r>
              <a:rPr sz="1400" b="1" spc="-105" dirty="0">
                <a:solidFill>
                  <a:srgbClr val="A88717"/>
                </a:solidFill>
                <a:latin typeface="Arial"/>
                <a:cs typeface="Arial"/>
              </a:rPr>
              <a:t>Children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5828" y="2878861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A88717"/>
                </a:solidFill>
                <a:latin typeface="Arial"/>
                <a:cs typeface="Arial"/>
              </a:rPr>
              <a:t>Family</a:t>
            </a:r>
            <a:r>
              <a:rPr sz="1400" b="1" spc="-135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A88717"/>
                </a:solidFill>
                <a:latin typeface="Arial"/>
                <a:cs typeface="Arial"/>
              </a:rPr>
              <a:t>Units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0971" y="2878861"/>
            <a:ext cx="151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A88717"/>
                </a:solidFill>
                <a:latin typeface="Arial"/>
                <a:cs typeface="Arial"/>
              </a:rPr>
              <a:t>Equity and</a:t>
            </a:r>
            <a:r>
              <a:rPr sz="1400" b="1" spc="-120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A88717"/>
                </a:solidFill>
                <a:latin typeface="Arial"/>
                <a:cs typeface="Arial"/>
              </a:rPr>
              <a:t>Inclusion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99062" y="2878861"/>
            <a:ext cx="1237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A88717"/>
                </a:solidFill>
                <a:latin typeface="Arial"/>
                <a:cs typeface="Arial"/>
              </a:rPr>
              <a:t>Local</a:t>
            </a:r>
            <a:r>
              <a:rPr sz="1400" b="1" spc="-135" dirty="0">
                <a:solidFill>
                  <a:srgbClr val="A88717"/>
                </a:solidFill>
                <a:latin typeface="Arial"/>
                <a:cs typeface="Arial"/>
              </a:rPr>
              <a:t> </a:t>
            </a:r>
            <a:r>
              <a:rPr sz="1400" b="1" spc="-155" dirty="0">
                <a:solidFill>
                  <a:srgbClr val="A88717"/>
                </a:solidFill>
                <a:latin typeface="Arial"/>
                <a:cs typeface="Arial"/>
              </a:rPr>
              <a:t>Businesses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73351"/>
            <a:ext cx="12188952" cy="475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9500" y="450596"/>
            <a:ext cx="10163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Coastal </a:t>
            </a:r>
            <a:r>
              <a:rPr dirty="0"/>
              <a:t>Flooding </a:t>
            </a:r>
            <a:r>
              <a:rPr spc="-5" dirty="0"/>
              <a:t>Risk in </a:t>
            </a:r>
            <a:r>
              <a:rPr dirty="0"/>
              <a:t>Virginia &amp; SNF</a:t>
            </a:r>
            <a:r>
              <a:rPr spc="-85" dirty="0"/>
              <a:t> </a:t>
            </a:r>
            <a:r>
              <a:rPr spc="-5" dirty="0"/>
              <a:t>Locations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021080" y="1673351"/>
            <a:ext cx="2935223" cy="1996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894" y="1669245"/>
            <a:ext cx="2941955" cy="2002789"/>
          </a:xfrm>
          <a:custGeom>
            <a:avLst/>
            <a:gdLst/>
            <a:ahLst/>
            <a:cxnLst/>
            <a:rect l="l" t="t" r="r" b="b"/>
            <a:pathLst>
              <a:path w="2941954" h="2002789">
                <a:moveTo>
                  <a:pt x="0" y="0"/>
                </a:moveTo>
                <a:lnTo>
                  <a:pt x="2941724" y="0"/>
                </a:lnTo>
                <a:lnTo>
                  <a:pt x="2941724" y="2002403"/>
                </a:lnTo>
                <a:lnTo>
                  <a:pt x="0" y="2002403"/>
                </a:lnTo>
                <a:lnTo>
                  <a:pt x="0" y="0"/>
                </a:lnTo>
                <a:close/>
              </a:path>
            </a:pathLst>
          </a:custGeom>
          <a:ln w="952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636" y="6235700"/>
            <a:ext cx="70846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Data Sources: FEMA National Risk Index (Nov </a:t>
            </a:r>
            <a:r>
              <a:rPr sz="1200" b="1" spc="-10" dirty="0">
                <a:solidFill>
                  <a:srgbClr val="002060"/>
                </a:solidFill>
                <a:latin typeface="Arial"/>
                <a:cs typeface="Arial"/>
              </a:rPr>
              <a:t>2021)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https://hazards.fema.gov/nri/data-resources;  Location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Skilled Nursing Homes: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LTC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Focus Data sponsored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by</a:t>
            </a:r>
            <a:r>
              <a:rPr sz="1200" b="1" spc="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NIH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70431"/>
            <a:ext cx="12188952" cy="548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800" y="420115"/>
            <a:ext cx="9681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River </a:t>
            </a:r>
            <a:r>
              <a:rPr dirty="0"/>
              <a:t>Flooding </a:t>
            </a:r>
            <a:r>
              <a:rPr spc="-5" dirty="0"/>
              <a:t>Risk in </a:t>
            </a:r>
            <a:r>
              <a:rPr dirty="0"/>
              <a:t>Virginia &amp; SNF</a:t>
            </a:r>
            <a:r>
              <a:rPr spc="-85" dirty="0"/>
              <a:t> </a:t>
            </a:r>
            <a:r>
              <a:rPr spc="-5" dirty="0"/>
              <a:t>Locations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158239" y="2118360"/>
            <a:ext cx="2935224" cy="1996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680" y="2116140"/>
            <a:ext cx="2941955" cy="2002789"/>
          </a:xfrm>
          <a:custGeom>
            <a:avLst/>
            <a:gdLst/>
            <a:ahLst/>
            <a:cxnLst/>
            <a:rect l="l" t="t" r="r" b="b"/>
            <a:pathLst>
              <a:path w="2941954" h="2002789">
                <a:moveTo>
                  <a:pt x="0" y="0"/>
                </a:moveTo>
                <a:lnTo>
                  <a:pt x="2941724" y="0"/>
                </a:lnTo>
                <a:lnTo>
                  <a:pt x="2941724" y="2002403"/>
                </a:lnTo>
                <a:lnTo>
                  <a:pt x="0" y="2002403"/>
                </a:lnTo>
                <a:lnTo>
                  <a:pt x="0" y="0"/>
                </a:lnTo>
                <a:close/>
              </a:path>
            </a:pathLst>
          </a:custGeom>
          <a:ln w="952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788" y="6235700"/>
            <a:ext cx="70846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Data Sources: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FEMA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National Risk Index (Nov 2021) https://hazards.fema.gov/nri/data-resources;  Location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Skilled Nursing Homes: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LTC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Focus Data sponsored </a:t>
            </a:r>
            <a:r>
              <a:rPr sz="1200" b="1" dirty="0">
                <a:solidFill>
                  <a:srgbClr val="002060"/>
                </a:solidFill>
                <a:latin typeface="Arial"/>
                <a:cs typeface="Arial"/>
              </a:rPr>
              <a:t>by</a:t>
            </a:r>
            <a:r>
              <a:rPr sz="1200" b="1" spc="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060"/>
                </a:solidFill>
                <a:latin typeface="Arial"/>
                <a:cs typeface="Arial"/>
              </a:rPr>
              <a:t>NIH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162" y="1533652"/>
            <a:ext cx="10256520" cy="4554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9539">
              <a:lnSpc>
                <a:spcPct val="100200"/>
              </a:lnSpc>
              <a:spcBef>
                <a:spcPts val="90"/>
              </a:spcBef>
            </a:pP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Assumption: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Use the combined value of maximum river flood +  maximum coast flood risk along worker's transportation route as  the worker’s probability of not getting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work during a flooding  event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1060"/>
              </a:spcBef>
            </a:pP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Annual average </a:t>
            </a:r>
            <a:r>
              <a:rPr sz="2800" b="1" spc="-5" dirty="0">
                <a:solidFill>
                  <a:srgbClr val="002060"/>
                </a:solidFill>
                <a:latin typeface="Arial"/>
                <a:cs typeface="Arial"/>
              </a:rPr>
              <a:t>risk </a:t>
            </a: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across </a:t>
            </a:r>
            <a:r>
              <a:rPr sz="2800" b="1" spc="-5" dirty="0">
                <a:solidFill>
                  <a:srgbClr val="002060"/>
                </a:solidFill>
                <a:latin typeface="Arial"/>
                <a:cs typeface="Arial"/>
              </a:rPr>
              <a:t>Virginia: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The 283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used in our  research have a total average daily nursing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staff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of 12,609.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We 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estimate that ~10,005 (95%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CI: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9,013, 10,700 or 79% will be  able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get</a:t>
            </a:r>
            <a:r>
              <a:rPr sz="28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work.</a:t>
            </a:r>
            <a:endParaRPr sz="2800">
              <a:latin typeface="Arial"/>
              <a:cs typeface="Arial"/>
            </a:endParaRPr>
          </a:p>
          <a:p>
            <a:pPr marL="12700" marR="22860">
              <a:lnSpc>
                <a:spcPct val="101400"/>
              </a:lnSpc>
              <a:spcBef>
                <a:spcPts val="985"/>
              </a:spcBef>
            </a:pP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Percent Loss: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The individual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nursing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staff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percentage loss  ranges from a high of 52%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a low of 7%,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a median of</a:t>
            </a:r>
            <a:r>
              <a:rPr sz="2800" spc="-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19%.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735" y="6475476"/>
            <a:ext cx="7971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DATA SOURCE: FEMA National </a:t>
            </a:r>
            <a:r>
              <a:rPr sz="1400" dirty="0">
                <a:solidFill>
                  <a:srgbClr val="002060"/>
                </a:solidFill>
                <a:latin typeface="Arial"/>
                <a:cs typeface="Arial"/>
              </a:rPr>
              <a:t>Risk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Index (Nov 2021)</a:t>
            </a:r>
            <a:r>
              <a:rPr sz="1400" spc="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https://hazards.fema.gov/nri/data-resources;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3436" y="429259"/>
            <a:ext cx="1003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Risk </a:t>
            </a:r>
            <a:r>
              <a:rPr dirty="0"/>
              <a:t>Scores – </a:t>
            </a:r>
            <a:r>
              <a:rPr spc="-5" dirty="0"/>
              <a:t>Can </a:t>
            </a:r>
            <a:r>
              <a:rPr dirty="0"/>
              <a:t>SNF </a:t>
            </a:r>
            <a:r>
              <a:rPr spc="-5" dirty="0"/>
              <a:t>workers make it </a:t>
            </a:r>
            <a:r>
              <a:rPr dirty="0"/>
              <a:t>to</a:t>
            </a:r>
            <a:r>
              <a:rPr spc="-75" dirty="0"/>
              <a:t> </a:t>
            </a:r>
            <a:r>
              <a:rPr spc="-5" dirty="0"/>
              <a:t>work?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623" y="1408175"/>
            <a:ext cx="11338560" cy="544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2583" y="4041719"/>
            <a:ext cx="135890" cy="258445"/>
          </a:xfrm>
          <a:custGeom>
            <a:avLst/>
            <a:gdLst/>
            <a:ahLst/>
            <a:cxnLst/>
            <a:rect l="l" t="t" r="r" b="b"/>
            <a:pathLst>
              <a:path w="135890" h="258445">
                <a:moveTo>
                  <a:pt x="8864" y="0"/>
                </a:moveTo>
                <a:lnTo>
                  <a:pt x="0" y="253847"/>
                </a:lnTo>
                <a:lnTo>
                  <a:pt x="126923" y="258279"/>
                </a:lnTo>
                <a:lnTo>
                  <a:pt x="135788" y="4432"/>
                </a:lnTo>
                <a:lnTo>
                  <a:pt x="886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120000">
            <a:off x="9689992" y="4054578"/>
            <a:ext cx="26181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40256" y="3214112"/>
            <a:ext cx="483870" cy="476250"/>
          </a:xfrm>
          <a:custGeom>
            <a:avLst/>
            <a:gdLst/>
            <a:ahLst/>
            <a:cxnLst/>
            <a:rect l="l" t="t" r="r" b="b"/>
            <a:pathLst>
              <a:path w="483870" h="476250">
                <a:moveTo>
                  <a:pt x="0" y="237873"/>
                </a:moveTo>
                <a:lnTo>
                  <a:pt x="4909" y="285812"/>
                </a:lnTo>
                <a:lnTo>
                  <a:pt x="18988" y="330464"/>
                </a:lnTo>
                <a:lnTo>
                  <a:pt x="41266" y="370870"/>
                </a:lnTo>
                <a:lnTo>
                  <a:pt x="70772" y="406074"/>
                </a:lnTo>
                <a:lnTo>
                  <a:pt x="106532" y="435121"/>
                </a:lnTo>
                <a:lnTo>
                  <a:pt x="147577" y="457053"/>
                </a:lnTo>
                <a:lnTo>
                  <a:pt x="192933" y="470913"/>
                </a:lnTo>
                <a:lnTo>
                  <a:pt x="241630" y="475746"/>
                </a:lnTo>
                <a:lnTo>
                  <a:pt x="290327" y="470913"/>
                </a:lnTo>
                <a:lnTo>
                  <a:pt x="335684" y="457053"/>
                </a:lnTo>
                <a:lnTo>
                  <a:pt x="376728" y="435121"/>
                </a:lnTo>
                <a:lnTo>
                  <a:pt x="412489" y="406074"/>
                </a:lnTo>
                <a:lnTo>
                  <a:pt x="441994" y="370870"/>
                </a:lnTo>
                <a:lnTo>
                  <a:pt x="464272" y="330464"/>
                </a:lnTo>
                <a:lnTo>
                  <a:pt x="478352" y="285812"/>
                </a:lnTo>
                <a:lnTo>
                  <a:pt x="483261" y="237873"/>
                </a:lnTo>
                <a:lnTo>
                  <a:pt x="478352" y="189933"/>
                </a:lnTo>
                <a:lnTo>
                  <a:pt x="464272" y="145282"/>
                </a:lnTo>
                <a:lnTo>
                  <a:pt x="441994" y="104876"/>
                </a:lnTo>
                <a:lnTo>
                  <a:pt x="412489" y="69671"/>
                </a:lnTo>
                <a:lnTo>
                  <a:pt x="376728" y="40625"/>
                </a:lnTo>
                <a:lnTo>
                  <a:pt x="335684" y="18693"/>
                </a:lnTo>
                <a:lnTo>
                  <a:pt x="290327" y="4832"/>
                </a:lnTo>
                <a:lnTo>
                  <a:pt x="241630" y="0"/>
                </a:lnTo>
                <a:lnTo>
                  <a:pt x="192933" y="4832"/>
                </a:lnTo>
                <a:lnTo>
                  <a:pt x="147577" y="18693"/>
                </a:lnTo>
                <a:lnTo>
                  <a:pt x="106532" y="40625"/>
                </a:lnTo>
                <a:lnTo>
                  <a:pt x="70772" y="69671"/>
                </a:lnTo>
                <a:lnTo>
                  <a:pt x="41266" y="104876"/>
                </a:lnTo>
                <a:lnTo>
                  <a:pt x="18988" y="145282"/>
                </a:lnTo>
                <a:lnTo>
                  <a:pt x="4909" y="189933"/>
                </a:lnTo>
                <a:lnTo>
                  <a:pt x="0" y="237873"/>
                </a:lnTo>
                <a:close/>
              </a:path>
            </a:pathLst>
          </a:custGeom>
          <a:ln w="28560">
            <a:solidFill>
              <a:srgbClr val="DB5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24091" y="3312744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1800" i="1"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3121" y="3338296"/>
            <a:ext cx="139700" cy="2540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3979" y="4747455"/>
            <a:ext cx="483870" cy="476250"/>
          </a:xfrm>
          <a:custGeom>
            <a:avLst/>
            <a:gdLst/>
            <a:ahLst/>
            <a:cxnLst/>
            <a:rect l="l" t="t" r="r" b="b"/>
            <a:pathLst>
              <a:path w="483870" h="476250">
                <a:moveTo>
                  <a:pt x="0" y="237873"/>
                </a:moveTo>
                <a:lnTo>
                  <a:pt x="4909" y="285812"/>
                </a:lnTo>
                <a:lnTo>
                  <a:pt x="18988" y="330464"/>
                </a:lnTo>
                <a:lnTo>
                  <a:pt x="41266" y="370870"/>
                </a:lnTo>
                <a:lnTo>
                  <a:pt x="70772" y="406074"/>
                </a:lnTo>
                <a:lnTo>
                  <a:pt x="106532" y="435121"/>
                </a:lnTo>
                <a:lnTo>
                  <a:pt x="147577" y="457053"/>
                </a:lnTo>
                <a:lnTo>
                  <a:pt x="192933" y="470913"/>
                </a:lnTo>
                <a:lnTo>
                  <a:pt x="241630" y="475746"/>
                </a:lnTo>
                <a:lnTo>
                  <a:pt x="290327" y="470913"/>
                </a:lnTo>
                <a:lnTo>
                  <a:pt x="335684" y="457053"/>
                </a:lnTo>
                <a:lnTo>
                  <a:pt x="376728" y="435121"/>
                </a:lnTo>
                <a:lnTo>
                  <a:pt x="412489" y="406074"/>
                </a:lnTo>
                <a:lnTo>
                  <a:pt x="441994" y="370870"/>
                </a:lnTo>
                <a:lnTo>
                  <a:pt x="464272" y="330464"/>
                </a:lnTo>
                <a:lnTo>
                  <a:pt x="478352" y="285812"/>
                </a:lnTo>
                <a:lnTo>
                  <a:pt x="483261" y="237873"/>
                </a:lnTo>
                <a:lnTo>
                  <a:pt x="478352" y="189933"/>
                </a:lnTo>
                <a:lnTo>
                  <a:pt x="464272" y="145282"/>
                </a:lnTo>
                <a:lnTo>
                  <a:pt x="441994" y="104876"/>
                </a:lnTo>
                <a:lnTo>
                  <a:pt x="412489" y="69671"/>
                </a:lnTo>
                <a:lnTo>
                  <a:pt x="376728" y="40625"/>
                </a:lnTo>
                <a:lnTo>
                  <a:pt x="335684" y="18693"/>
                </a:lnTo>
                <a:lnTo>
                  <a:pt x="290327" y="4832"/>
                </a:lnTo>
                <a:lnTo>
                  <a:pt x="241630" y="0"/>
                </a:lnTo>
                <a:lnTo>
                  <a:pt x="192933" y="4832"/>
                </a:lnTo>
                <a:lnTo>
                  <a:pt x="147577" y="18693"/>
                </a:lnTo>
                <a:lnTo>
                  <a:pt x="106532" y="40625"/>
                </a:lnTo>
                <a:lnTo>
                  <a:pt x="70772" y="69671"/>
                </a:lnTo>
                <a:lnTo>
                  <a:pt x="41266" y="104876"/>
                </a:lnTo>
                <a:lnTo>
                  <a:pt x="18988" y="145282"/>
                </a:lnTo>
                <a:lnTo>
                  <a:pt x="4909" y="189933"/>
                </a:lnTo>
                <a:lnTo>
                  <a:pt x="0" y="237873"/>
                </a:lnTo>
                <a:close/>
              </a:path>
            </a:pathLst>
          </a:custGeom>
          <a:ln w="28560">
            <a:solidFill>
              <a:srgbClr val="DB5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6843" y="4871669"/>
            <a:ext cx="127000" cy="254000"/>
          </a:xfrm>
          <a:custGeom>
            <a:avLst/>
            <a:gdLst/>
            <a:ahLst/>
            <a:cxnLst/>
            <a:rect l="l" t="t" r="r" b="b"/>
            <a:pathLst>
              <a:path w="127000" h="254000">
                <a:moveTo>
                  <a:pt x="0" y="254000"/>
                </a:moveTo>
                <a:lnTo>
                  <a:pt x="127000" y="254000"/>
                </a:lnTo>
                <a:lnTo>
                  <a:pt x="1270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14147" y="48336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96825" y="3920275"/>
            <a:ext cx="483870" cy="476250"/>
          </a:xfrm>
          <a:custGeom>
            <a:avLst/>
            <a:gdLst/>
            <a:ahLst/>
            <a:cxnLst/>
            <a:rect l="l" t="t" r="r" b="b"/>
            <a:pathLst>
              <a:path w="483870" h="476250">
                <a:moveTo>
                  <a:pt x="0" y="237873"/>
                </a:moveTo>
                <a:lnTo>
                  <a:pt x="4909" y="285812"/>
                </a:lnTo>
                <a:lnTo>
                  <a:pt x="18988" y="330464"/>
                </a:lnTo>
                <a:lnTo>
                  <a:pt x="41266" y="370870"/>
                </a:lnTo>
                <a:lnTo>
                  <a:pt x="70772" y="406074"/>
                </a:lnTo>
                <a:lnTo>
                  <a:pt x="106532" y="435121"/>
                </a:lnTo>
                <a:lnTo>
                  <a:pt x="147577" y="457053"/>
                </a:lnTo>
                <a:lnTo>
                  <a:pt x="192933" y="470913"/>
                </a:lnTo>
                <a:lnTo>
                  <a:pt x="241630" y="475746"/>
                </a:lnTo>
                <a:lnTo>
                  <a:pt x="290327" y="470913"/>
                </a:lnTo>
                <a:lnTo>
                  <a:pt x="335684" y="457053"/>
                </a:lnTo>
                <a:lnTo>
                  <a:pt x="376728" y="435121"/>
                </a:lnTo>
                <a:lnTo>
                  <a:pt x="412489" y="406074"/>
                </a:lnTo>
                <a:lnTo>
                  <a:pt x="441994" y="370870"/>
                </a:lnTo>
                <a:lnTo>
                  <a:pt x="464272" y="330464"/>
                </a:lnTo>
                <a:lnTo>
                  <a:pt x="478352" y="285812"/>
                </a:lnTo>
                <a:lnTo>
                  <a:pt x="483261" y="237873"/>
                </a:lnTo>
                <a:lnTo>
                  <a:pt x="478352" y="189933"/>
                </a:lnTo>
                <a:lnTo>
                  <a:pt x="464272" y="145282"/>
                </a:lnTo>
                <a:lnTo>
                  <a:pt x="441994" y="104876"/>
                </a:lnTo>
                <a:lnTo>
                  <a:pt x="412489" y="69671"/>
                </a:lnTo>
                <a:lnTo>
                  <a:pt x="376728" y="40625"/>
                </a:lnTo>
                <a:lnTo>
                  <a:pt x="335684" y="18693"/>
                </a:lnTo>
                <a:lnTo>
                  <a:pt x="290327" y="4832"/>
                </a:lnTo>
                <a:lnTo>
                  <a:pt x="241630" y="0"/>
                </a:lnTo>
                <a:lnTo>
                  <a:pt x="192933" y="4832"/>
                </a:lnTo>
                <a:lnTo>
                  <a:pt x="147577" y="18693"/>
                </a:lnTo>
                <a:lnTo>
                  <a:pt x="106532" y="40625"/>
                </a:lnTo>
                <a:lnTo>
                  <a:pt x="70772" y="69671"/>
                </a:lnTo>
                <a:lnTo>
                  <a:pt x="41266" y="104876"/>
                </a:lnTo>
                <a:lnTo>
                  <a:pt x="18988" y="145282"/>
                </a:lnTo>
                <a:lnTo>
                  <a:pt x="4909" y="189933"/>
                </a:lnTo>
                <a:lnTo>
                  <a:pt x="0" y="237873"/>
                </a:lnTo>
                <a:close/>
              </a:path>
            </a:pathLst>
          </a:custGeom>
          <a:ln w="28560">
            <a:solidFill>
              <a:srgbClr val="DB5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14474" y="429259"/>
            <a:ext cx="754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Case </a:t>
            </a:r>
            <a:r>
              <a:rPr dirty="0"/>
              <a:t>Studies – Flood </a:t>
            </a:r>
            <a:r>
              <a:rPr spc="-5" dirty="0"/>
              <a:t>Risk in</a:t>
            </a:r>
            <a:r>
              <a:rPr spc="-105" dirty="0"/>
              <a:t> </a:t>
            </a:r>
            <a:r>
              <a:rPr dirty="0"/>
              <a:t>Virginia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0715" y="1230884"/>
            <a:ext cx="4537710" cy="33267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292735" indent="-342900" algn="just">
              <a:lnSpc>
                <a:spcPct val="100800"/>
              </a:lnSpc>
              <a:spcBef>
                <a:spcPts val="75"/>
              </a:spcBef>
              <a:buClr>
                <a:srgbClr val="000000"/>
              </a:buClr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King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George,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VA, 41</a:t>
            </a:r>
            <a:r>
              <a:rPr sz="2400" spc="-9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nursing 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staff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employees;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mixed risk  routes</a:t>
            </a:r>
            <a:endParaRPr sz="2400">
              <a:latin typeface="Arial"/>
              <a:cs typeface="Arial"/>
            </a:endParaRPr>
          </a:p>
          <a:p>
            <a:pPr marL="355600" marR="73025" indent="-342900">
              <a:lnSpc>
                <a:spcPct val="98800"/>
              </a:lnSpc>
              <a:spcBef>
                <a:spcPts val="60"/>
              </a:spcBef>
              <a:buClr>
                <a:srgbClr val="000000"/>
              </a:buClr>
              <a:buAutoNum type="arabicPeriod"/>
              <a:tabLst>
                <a:tab pos="355600" algn="l"/>
                <a:tab pos="1931670" algn="l"/>
              </a:tabLst>
            </a:pP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Warsaw,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VA, 35 nursing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staff 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employee;	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most routes</a:t>
            </a:r>
            <a:r>
              <a:rPr sz="2400" b="1" spc="-5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have  high</a:t>
            </a:r>
            <a:r>
              <a:rPr sz="2400" b="1" spc="-1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risks</a:t>
            </a:r>
            <a:endParaRPr sz="24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800"/>
              </a:lnSpc>
              <a:buClr>
                <a:srgbClr val="000000"/>
              </a:buClr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Hopewell, VA, 48 nursing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staff 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employees;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most routes</a:t>
            </a:r>
            <a:r>
              <a:rPr sz="2400" b="1" spc="-6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have  low</a:t>
            </a:r>
            <a:r>
              <a:rPr sz="2400" b="1" spc="-1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E79"/>
                </a:solidFill>
                <a:latin typeface="Arial"/>
                <a:cs typeface="Arial"/>
              </a:rPr>
              <a:t>risks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79" y="1338071"/>
            <a:ext cx="11338560" cy="544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3331" y="3143676"/>
            <a:ext cx="483870" cy="476250"/>
          </a:xfrm>
          <a:custGeom>
            <a:avLst/>
            <a:gdLst/>
            <a:ahLst/>
            <a:cxnLst/>
            <a:rect l="l" t="t" r="r" b="b"/>
            <a:pathLst>
              <a:path w="483870" h="476250">
                <a:moveTo>
                  <a:pt x="0" y="237873"/>
                </a:moveTo>
                <a:lnTo>
                  <a:pt x="4909" y="285812"/>
                </a:lnTo>
                <a:lnTo>
                  <a:pt x="18988" y="330464"/>
                </a:lnTo>
                <a:lnTo>
                  <a:pt x="41266" y="370870"/>
                </a:lnTo>
                <a:lnTo>
                  <a:pt x="70772" y="406074"/>
                </a:lnTo>
                <a:lnTo>
                  <a:pt x="106532" y="435121"/>
                </a:lnTo>
                <a:lnTo>
                  <a:pt x="147577" y="457053"/>
                </a:lnTo>
                <a:lnTo>
                  <a:pt x="192933" y="470913"/>
                </a:lnTo>
                <a:lnTo>
                  <a:pt x="241630" y="475746"/>
                </a:lnTo>
                <a:lnTo>
                  <a:pt x="290327" y="470913"/>
                </a:lnTo>
                <a:lnTo>
                  <a:pt x="335684" y="457053"/>
                </a:lnTo>
                <a:lnTo>
                  <a:pt x="376728" y="435121"/>
                </a:lnTo>
                <a:lnTo>
                  <a:pt x="412489" y="406074"/>
                </a:lnTo>
                <a:lnTo>
                  <a:pt x="441994" y="370870"/>
                </a:lnTo>
                <a:lnTo>
                  <a:pt x="464272" y="330464"/>
                </a:lnTo>
                <a:lnTo>
                  <a:pt x="478352" y="285812"/>
                </a:lnTo>
                <a:lnTo>
                  <a:pt x="483261" y="237873"/>
                </a:lnTo>
                <a:lnTo>
                  <a:pt x="478352" y="189933"/>
                </a:lnTo>
                <a:lnTo>
                  <a:pt x="464272" y="145282"/>
                </a:lnTo>
                <a:lnTo>
                  <a:pt x="441994" y="104876"/>
                </a:lnTo>
                <a:lnTo>
                  <a:pt x="412489" y="69671"/>
                </a:lnTo>
                <a:lnTo>
                  <a:pt x="376728" y="40625"/>
                </a:lnTo>
                <a:lnTo>
                  <a:pt x="335684" y="18693"/>
                </a:lnTo>
                <a:lnTo>
                  <a:pt x="290327" y="4832"/>
                </a:lnTo>
                <a:lnTo>
                  <a:pt x="241630" y="0"/>
                </a:lnTo>
                <a:lnTo>
                  <a:pt x="192933" y="4832"/>
                </a:lnTo>
                <a:lnTo>
                  <a:pt x="147577" y="18693"/>
                </a:lnTo>
                <a:lnTo>
                  <a:pt x="106532" y="40625"/>
                </a:lnTo>
                <a:lnTo>
                  <a:pt x="70772" y="69671"/>
                </a:lnTo>
                <a:lnTo>
                  <a:pt x="41266" y="104876"/>
                </a:lnTo>
                <a:lnTo>
                  <a:pt x="18988" y="145282"/>
                </a:lnTo>
                <a:lnTo>
                  <a:pt x="4909" y="189933"/>
                </a:lnTo>
                <a:lnTo>
                  <a:pt x="0" y="237873"/>
                </a:lnTo>
                <a:close/>
              </a:path>
            </a:pathLst>
          </a:custGeom>
          <a:ln w="28560">
            <a:solidFill>
              <a:srgbClr val="DB5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87167" y="3242640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1800" i="1"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86202" y="3267862"/>
            <a:ext cx="127000" cy="254000"/>
          </a:xfrm>
          <a:custGeom>
            <a:avLst/>
            <a:gdLst/>
            <a:ahLst/>
            <a:cxnLst/>
            <a:rect l="l" t="t" r="r" b="b"/>
            <a:pathLst>
              <a:path w="127000" h="254000">
                <a:moveTo>
                  <a:pt x="0" y="254000"/>
                </a:moveTo>
                <a:lnTo>
                  <a:pt x="127000" y="254000"/>
                </a:lnTo>
                <a:lnTo>
                  <a:pt x="127000" y="0"/>
                </a:lnTo>
                <a:lnTo>
                  <a:pt x="0" y="0"/>
                </a:lnTo>
                <a:lnTo>
                  <a:pt x="0" y="2540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73497" y="32303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3374" y="429259"/>
            <a:ext cx="7371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Case </a:t>
            </a:r>
            <a:r>
              <a:rPr dirty="0"/>
              <a:t>Study </a:t>
            </a:r>
            <a:r>
              <a:rPr spc="-5" dirty="0"/>
              <a:t>1: </a:t>
            </a:r>
            <a:r>
              <a:rPr dirty="0"/>
              <a:t>King George,</a:t>
            </a:r>
            <a:r>
              <a:rPr spc="-90" dirty="0"/>
              <a:t> </a:t>
            </a:r>
            <a:r>
              <a:rPr dirty="0"/>
              <a:t>Virginia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4308" y="1834388"/>
            <a:ext cx="319595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Located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near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Potomac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River and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opening 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to the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Chesapeake</a:t>
            </a: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Bay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1406" y="6177788"/>
            <a:ext cx="563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Risk</a:t>
            </a:r>
            <a:r>
              <a:rPr sz="1800" spc="-5" dirty="0">
                <a:latin typeface="Arial"/>
                <a:cs typeface="Arial"/>
              </a:rPr>
              <a:t>- </a:t>
            </a:r>
            <a:r>
              <a:rPr sz="1800" b="1" dirty="0">
                <a:solidFill>
                  <a:srgbClr val="4472C4"/>
                </a:solidFill>
                <a:latin typeface="Arial"/>
                <a:cs typeface="Arial"/>
              </a:rPr>
              <a:t>blue (low), </a:t>
            </a:r>
            <a:r>
              <a:rPr sz="1800" b="1" spc="-5" dirty="0">
                <a:solidFill>
                  <a:srgbClr val="FFD966"/>
                </a:solidFill>
                <a:latin typeface="Arial"/>
                <a:cs typeface="Arial"/>
              </a:rPr>
              <a:t>yellow, </a:t>
            </a:r>
            <a:r>
              <a:rPr sz="1800" b="1" spc="-5" dirty="0">
                <a:solidFill>
                  <a:srgbClr val="ED7D31"/>
                </a:solidFill>
                <a:latin typeface="Arial"/>
                <a:cs typeface="Arial"/>
              </a:rPr>
              <a:t>orange,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red,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dark red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(high)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77084" y="36893"/>
            <a:ext cx="3515360" cy="412750"/>
          </a:xfrm>
          <a:custGeom>
            <a:avLst/>
            <a:gdLst/>
            <a:ahLst/>
            <a:cxnLst/>
            <a:rect l="l" t="t" r="r" b="b"/>
            <a:pathLst>
              <a:path w="3515359" h="412750">
                <a:moveTo>
                  <a:pt x="0" y="412750"/>
                </a:moveTo>
                <a:lnTo>
                  <a:pt x="3514915" y="412750"/>
                </a:lnTo>
                <a:lnTo>
                  <a:pt x="3514915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7084" y="449630"/>
            <a:ext cx="2787015" cy="396875"/>
          </a:xfrm>
          <a:custGeom>
            <a:avLst/>
            <a:gdLst/>
            <a:ahLst/>
            <a:cxnLst/>
            <a:rect l="l" t="t" r="r" b="b"/>
            <a:pathLst>
              <a:path w="2787015" h="396875">
                <a:moveTo>
                  <a:pt x="0" y="396252"/>
                </a:moveTo>
                <a:lnTo>
                  <a:pt x="2786811" y="396252"/>
                </a:lnTo>
                <a:lnTo>
                  <a:pt x="2786811" y="0"/>
                </a:lnTo>
                <a:lnTo>
                  <a:pt x="0" y="0"/>
                </a:lnTo>
                <a:lnTo>
                  <a:pt x="0" y="396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3896" y="449630"/>
            <a:ext cx="728345" cy="396875"/>
          </a:xfrm>
          <a:custGeom>
            <a:avLst/>
            <a:gdLst/>
            <a:ahLst/>
            <a:cxnLst/>
            <a:rect l="l" t="t" r="r" b="b"/>
            <a:pathLst>
              <a:path w="728345" h="396875">
                <a:moveTo>
                  <a:pt x="0" y="396252"/>
                </a:moveTo>
                <a:lnTo>
                  <a:pt x="728103" y="396252"/>
                </a:lnTo>
                <a:lnTo>
                  <a:pt x="728103" y="0"/>
                </a:lnTo>
                <a:lnTo>
                  <a:pt x="0" y="0"/>
                </a:lnTo>
                <a:lnTo>
                  <a:pt x="0" y="396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77084" y="845883"/>
            <a:ext cx="2787015" cy="396875"/>
          </a:xfrm>
          <a:custGeom>
            <a:avLst/>
            <a:gdLst/>
            <a:ahLst/>
            <a:cxnLst/>
            <a:rect l="l" t="t" r="r" b="b"/>
            <a:pathLst>
              <a:path w="2787015" h="396875">
                <a:moveTo>
                  <a:pt x="0" y="396252"/>
                </a:moveTo>
                <a:lnTo>
                  <a:pt x="2786811" y="396252"/>
                </a:lnTo>
                <a:lnTo>
                  <a:pt x="2786811" y="0"/>
                </a:lnTo>
                <a:lnTo>
                  <a:pt x="0" y="0"/>
                </a:lnTo>
                <a:lnTo>
                  <a:pt x="0" y="396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3896" y="845883"/>
            <a:ext cx="728345" cy="396875"/>
          </a:xfrm>
          <a:custGeom>
            <a:avLst/>
            <a:gdLst/>
            <a:ahLst/>
            <a:cxnLst/>
            <a:rect l="l" t="t" r="r" b="b"/>
            <a:pathLst>
              <a:path w="728345" h="396875">
                <a:moveTo>
                  <a:pt x="0" y="396252"/>
                </a:moveTo>
                <a:lnTo>
                  <a:pt x="728103" y="396252"/>
                </a:lnTo>
                <a:lnTo>
                  <a:pt x="728103" y="0"/>
                </a:lnTo>
                <a:lnTo>
                  <a:pt x="0" y="0"/>
                </a:lnTo>
                <a:lnTo>
                  <a:pt x="0" y="396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670738" y="30541"/>
          <a:ext cx="3514089" cy="2788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539">
                <a:tc gridSpan="2">
                  <a:txBody>
                    <a:bodyPr/>
                    <a:lstStyle/>
                    <a:p>
                      <a:pPr marL="51815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King George</a:t>
                      </a:r>
                      <a:r>
                        <a:rPr sz="2000" b="1" spc="-2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495300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River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flood</a:t>
                      </a:r>
                      <a:r>
                        <a:rPr sz="2000" spc="-3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3.5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Coastal flood</a:t>
                      </a:r>
                      <a:r>
                        <a:rPr sz="2000" spc="-2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6.2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Routes avg high</a:t>
                      </a:r>
                      <a:r>
                        <a:rPr sz="2000" spc="-4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21.7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Population</a:t>
                      </a:r>
                      <a:r>
                        <a:rPr sz="2000" spc="-2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(2020)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4601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# SNF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nursing</a:t>
                      </a:r>
                      <a:r>
                        <a:rPr sz="2000" spc="-5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staff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41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% SNF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nursing</a:t>
                      </a:r>
                      <a:r>
                        <a:rPr sz="2000" spc="-4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loss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dirty="0">
                          <a:solidFill>
                            <a:srgbClr val="1F4E79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16430" y="2675746"/>
            <a:ext cx="608965" cy="302895"/>
          </a:xfrm>
          <a:custGeom>
            <a:avLst/>
            <a:gdLst/>
            <a:ahLst/>
            <a:cxnLst/>
            <a:rect l="l" t="t" r="r" b="b"/>
            <a:pathLst>
              <a:path w="608964" h="302894">
                <a:moveTo>
                  <a:pt x="0" y="151312"/>
                </a:moveTo>
                <a:lnTo>
                  <a:pt x="23923" y="92415"/>
                </a:lnTo>
                <a:lnTo>
                  <a:pt x="89163" y="44318"/>
                </a:lnTo>
                <a:lnTo>
                  <a:pt x="134217" y="25841"/>
                </a:lnTo>
                <a:lnTo>
                  <a:pt x="185928" y="11890"/>
                </a:lnTo>
                <a:lnTo>
                  <a:pt x="243071" y="3074"/>
                </a:lnTo>
                <a:lnTo>
                  <a:pt x="304423" y="0"/>
                </a:lnTo>
                <a:lnTo>
                  <a:pt x="365775" y="3074"/>
                </a:lnTo>
                <a:lnTo>
                  <a:pt x="422919" y="11890"/>
                </a:lnTo>
                <a:lnTo>
                  <a:pt x="474629" y="25841"/>
                </a:lnTo>
                <a:lnTo>
                  <a:pt x="519683" y="44318"/>
                </a:lnTo>
                <a:lnTo>
                  <a:pt x="556856" y="66712"/>
                </a:lnTo>
                <a:lnTo>
                  <a:pt x="602662" y="120817"/>
                </a:lnTo>
                <a:lnTo>
                  <a:pt x="608847" y="151312"/>
                </a:lnTo>
                <a:lnTo>
                  <a:pt x="602662" y="181807"/>
                </a:lnTo>
                <a:lnTo>
                  <a:pt x="556856" y="235913"/>
                </a:lnTo>
                <a:lnTo>
                  <a:pt x="519683" y="258307"/>
                </a:lnTo>
                <a:lnTo>
                  <a:pt x="474629" y="276783"/>
                </a:lnTo>
                <a:lnTo>
                  <a:pt x="422919" y="290734"/>
                </a:lnTo>
                <a:lnTo>
                  <a:pt x="365775" y="299551"/>
                </a:lnTo>
                <a:lnTo>
                  <a:pt x="304423" y="302625"/>
                </a:lnTo>
                <a:lnTo>
                  <a:pt x="243071" y="299551"/>
                </a:lnTo>
                <a:lnTo>
                  <a:pt x="185928" y="290734"/>
                </a:lnTo>
                <a:lnTo>
                  <a:pt x="134217" y="276783"/>
                </a:lnTo>
                <a:lnTo>
                  <a:pt x="89163" y="258307"/>
                </a:lnTo>
                <a:lnTo>
                  <a:pt x="51990" y="235913"/>
                </a:lnTo>
                <a:lnTo>
                  <a:pt x="6184" y="181807"/>
                </a:lnTo>
                <a:lnTo>
                  <a:pt x="0" y="151312"/>
                </a:lnTo>
                <a:close/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2471" y="0"/>
            <a:ext cx="5010912" cy="3438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4234" y="795020"/>
            <a:ext cx="9808210" cy="14827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330"/>
              </a:spcBef>
            </a:pPr>
            <a:r>
              <a:rPr sz="4800" u="heavy" dirty="0">
                <a:uFill>
                  <a:solidFill>
                    <a:srgbClr val="FFFFFF"/>
                  </a:solidFill>
                </a:uFill>
              </a:rPr>
              <a:t>Data Wrangling and Exploration </a:t>
            </a:r>
            <a:r>
              <a:rPr sz="4800" dirty="0"/>
              <a:t> </a:t>
            </a:r>
            <a:r>
              <a:rPr sz="4800" u="heavy" dirty="0">
                <a:uFill>
                  <a:solidFill>
                    <a:srgbClr val="FFFFFF"/>
                  </a:solidFill>
                </a:uFill>
              </a:rPr>
              <a:t>RQ2: </a:t>
            </a:r>
            <a:r>
              <a:rPr sz="4000" spc="-5" dirty="0"/>
              <a:t>Are SNF prepared </a:t>
            </a:r>
            <a:r>
              <a:rPr sz="4000" dirty="0"/>
              <a:t>for</a:t>
            </a:r>
            <a:r>
              <a:rPr sz="4000" spc="-40" dirty="0"/>
              <a:t> </a:t>
            </a:r>
            <a:r>
              <a:rPr sz="4000" spc="-5" dirty="0"/>
              <a:t>emergencies?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073980" y="2865628"/>
            <a:ext cx="5982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Identifying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SNF</a:t>
            </a:r>
            <a:r>
              <a:rPr sz="4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Resilience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2626" y="4707635"/>
            <a:ext cx="880681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2060"/>
                </a:solidFill>
                <a:latin typeface="Arial"/>
                <a:cs typeface="Arial"/>
              </a:rPr>
              <a:t>Computations</a:t>
            </a:r>
            <a:endParaRPr sz="3200">
              <a:latin typeface="Arial"/>
              <a:cs typeface="Arial"/>
            </a:endParaRPr>
          </a:p>
          <a:p>
            <a:pPr marL="469900" marR="5080" indent="-457200">
              <a:lnSpc>
                <a:spcPts val="3810"/>
              </a:lnSpc>
              <a:spcBef>
                <a:spcPts val="200"/>
              </a:spcBef>
              <a:buChar char="•"/>
              <a:tabLst>
                <a:tab pos="469265" algn="l"/>
                <a:tab pos="469900" algn="l"/>
                <a:tab pos="3582670" algn="l"/>
              </a:tabLst>
            </a:pPr>
            <a:r>
              <a:rPr sz="3200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3200" spc="-5" dirty="0">
                <a:solidFill>
                  <a:srgbClr val="002060"/>
                </a:solidFill>
                <a:latin typeface="Arial"/>
                <a:cs typeface="Arial"/>
              </a:rPr>
              <a:t>Emergency Preparedness/fire safety  deficiency</a:t>
            </a:r>
            <a:r>
              <a:rPr sz="3200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2060"/>
                </a:solidFill>
                <a:latin typeface="Arial"/>
                <a:cs typeface="Arial"/>
              </a:rPr>
              <a:t>index	as </a:t>
            </a:r>
            <a:r>
              <a:rPr sz="3200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002060"/>
                </a:solidFill>
                <a:latin typeface="Arial"/>
                <a:cs typeface="Arial"/>
              </a:rPr>
              <a:t>proxy for </a:t>
            </a:r>
            <a:r>
              <a:rPr sz="3200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3200" spc="-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2060"/>
                </a:solidFill>
                <a:latin typeface="Arial"/>
                <a:cs typeface="Arial"/>
              </a:rPr>
              <a:t>resilience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559"/>
            <a:ext cx="12192000" cy="670560"/>
          </a:xfrm>
          <a:custGeom>
            <a:avLst/>
            <a:gdLst/>
            <a:ahLst/>
            <a:cxnLst/>
            <a:rect l="l" t="t" r="r" b="b"/>
            <a:pathLst>
              <a:path w="12192000" h="670560">
                <a:moveTo>
                  <a:pt x="0" y="0"/>
                </a:moveTo>
                <a:lnTo>
                  <a:pt x="12192000" y="0"/>
                </a:lnTo>
                <a:lnTo>
                  <a:pt x="1219200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7550" y="387603"/>
            <a:ext cx="82143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Are SNF prepared </a:t>
            </a:r>
            <a:r>
              <a:rPr sz="4000" dirty="0"/>
              <a:t>for</a:t>
            </a:r>
            <a:r>
              <a:rPr sz="4000" spc="-45" dirty="0"/>
              <a:t> </a:t>
            </a:r>
            <a:r>
              <a:rPr sz="4000" spc="-5" dirty="0"/>
              <a:t>emergencies?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774900" y="1118108"/>
            <a:ext cx="10013950" cy="520446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660"/>
              </a:spcBef>
            </a:pPr>
            <a:r>
              <a:rPr sz="2400" b="1" i="1" spc="-5" dirty="0">
                <a:solidFill>
                  <a:srgbClr val="002060"/>
                </a:solidFill>
                <a:latin typeface="Arial-BoldItalicMT"/>
                <a:cs typeface="Arial-BoldItalicMT"/>
              </a:rPr>
              <a:t>CMS Skilled Nursing Home Deficiencies </a:t>
            </a:r>
            <a:r>
              <a:rPr sz="2400" b="1" i="1" dirty="0">
                <a:solidFill>
                  <a:srgbClr val="002060"/>
                </a:solidFill>
                <a:latin typeface="Arial-BoldItalicMT"/>
                <a:cs typeface="Arial-BoldItalicMT"/>
              </a:rPr>
              <a:t>as a </a:t>
            </a:r>
            <a:r>
              <a:rPr sz="2400" b="1" i="1" spc="-5" dirty="0">
                <a:solidFill>
                  <a:srgbClr val="002060"/>
                </a:solidFill>
                <a:latin typeface="Arial-BoldItalicMT"/>
                <a:cs typeface="Arial-BoldItalicMT"/>
              </a:rPr>
              <a:t>proxy for</a:t>
            </a:r>
            <a:r>
              <a:rPr sz="2400" b="1" i="1" spc="25" dirty="0">
                <a:solidFill>
                  <a:srgbClr val="002060"/>
                </a:solidFill>
                <a:latin typeface="Arial-BoldItalicMT"/>
                <a:cs typeface="Arial-BoldItalicMT"/>
              </a:rPr>
              <a:t> </a:t>
            </a:r>
            <a:r>
              <a:rPr sz="2400" b="1" i="1" spc="-5" dirty="0">
                <a:solidFill>
                  <a:srgbClr val="002060"/>
                </a:solidFill>
                <a:latin typeface="Arial-BoldItalicMT"/>
                <a:cs typeface="Arial-BoldItalicMT"/>
              </a:rPr>
              <a:t>preparedness</a:t>
            </a:r>
            <a:endParaRPr sz="240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5" dirty="0">
                <a:solidFill>
                  <a:srgbClr val="BF9000"/>
                </a:solidFill>
                <a:latin typeface="Arial Narrow"/>
                <a:cs typeface="Arial Narrow"/>
              </a:rPr>
              <a:t>Emergency Preparedness (EP) Deficiencies </a:t>
            </a:r>
            <a:r>
              <a:rPr sz="2400" b="1" dirty="0">
                <a:solidFill>
                  <a:srgbClr val="BF9000"/>
                </a:solidFill>
                <a:latin typeface="Arial Narrow"/>
                <a:cs typeface="Arial Narrow"/>
              </a:rPr>
              <a:t>– 4</a:t>
            </a:r>
            <a:r>
              <a:rPr sz="2400" b="1" spc="60" dirty="0">
                <a:solidFill>
                  <a:srgbClr val="BF90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BF9000"/>
                </a:solidFill>
                <a:latin typeface="Arial Narrow"/>
                <a:cs typeface="Arial Narrow"/>
              </a:rPr>
              <a:t>elements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Emergency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plans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Communication plan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spc="-10" dirty="0">
                <a:solidFill>
                  <a:srgbClr val="002060"/>
                </a:solidFill>
                <a:latin typeface="Arial Narrow"/>
                <a:cs typeface="Arial Narrow"/>
              </a:rPr>
              <a:t>Training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and</a:t>
            </a:r>
            <a:r>
              <a:rPr sz="2400" spc="1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testing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Policies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and</a:t>
            </a:r>
            <a:r>
              <a:rPr sz="2400" spc="1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procedures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2060"/>
              </a:buClr>
              <a:buFont typeface="Arial"/>
              <a:buChar char="•"/>
            </a:pPr>
            <a:endParaRPr sz="3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BF9000"/>
                </a:solidFill>
                <a:latin typeface="Arial Narrow"/>
                <a:cs typeface="Arial Narrow"/>
              </a:rPr>
              <a:t>Life Safety Code (LSC) Deficiencies </a:t>
            </a:r>
            <a:r>
              <a:rPr sz="2400" b="1" dirty="0">
                <a:solidFill>
                  <a:srgbClr val="BF9000"/>
                </a:solidFill>
                <a:latin typeface="Arial Narrow"/>
                <a:cs typeface="Arial Narrow"/>
              </a:rPr>
              <a:t>- </a:t>
            </a:r>
            <a:r>
              <a:rPr sz="2400" b="1" spc="-5" dirty="0">
                <a:solidFill>
                  <a:srgbClr val="BF9000"/>
                </a:solidFill>
                <a:latin typeface="Arial Narrow"/>
                <a:cs typeface="Arial Narrow"/>
              </a:rPr>
              <a:t>Fire protection</a:t>
            </a:r>
            <a:r>
              <a:rPr sz="2400" b="1" spc="65" dirty="0">
                <a:solidFill>
                  <a:srgbClr val="BF90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BF9000"/>
                </a:solidFill>
                <a:latin typeface="Arial Narrow"/>
                <a:cs typeface="Arial Narrow"/>
              </a:rPr>
              <a:t>requirements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Designed to provide a reasonable degree of safety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from fire,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smoke, and</a:t>
            </a:r>
            <a:r>
              <a:rPr sz="2400" spc="6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panic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Construction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Protection</a:t>
            </a:r>
            <a:endParaRPr sz="2400">
              <a:latin typeface="Arial Narrow"/>
              <a:cs typeface="Arial Narrow"/>
            </a:endParaRPr>
          </a:p>
          <a:p>
            <a:pPr marL="36576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Operational features</a:t>
            </a:r>
            <a:endParaRPr sz="2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876" y="6037579"/>
            <a:ext cx="23272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DATA SOURCE: The Centers for Medicare </a:t>
            </a:r>
            <a:r>
              <a:rPr sz="600" b="1" dirty="0">
                <a:solidFill>
                  <a:srgbClr val="002060"/>
                </a:solidFill>
                <a:latin typeface="Arial"/>
                <a:cs typeface="Arial"/>
              </a:rPr>
              <a:t>&amp; </a:t>
            </a: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Medicaid</a:t>
            </a:r>
            <a:r>
              <a:rPr sz="600" b="1" spc="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Services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63" y="6217411"/>
            <a:ext cx="2781935" cy="37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Fire </a:t>
            </a:r>
            <a:r>
              <a:rPr sz="600" b="1" dirty="0">
                <a:solidFill>
                  <a:srgbClr val="002060"/>
                </a:solidFill>
                <a:latin typeface="Arial"/>
                <a:cs typeface="Arial"/>
              </a:rPr>
              <a:t>Safety </a:t>
            </a: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Deficiencies</a:t>
            </a:r>
            <a:r>
              <a:rPr sz="600" b="1" spc="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600" b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https://data.cms.gov/provider-data/dataset/ifjz-ge4w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Inspection </a:t>
            </a:r>
            <a:r>
              <a:rPr sz="600" b="1" dirty="0">
                <a:solidFill>
                  <a:srgbClr val="002060"/>
                </a:solidFill>
                <a:latin typeface="Arial"/>
                <a:cs typeface="Arial"/>
              </a:rPr>
              <a:t>Dates </a:t>
            </a:r>
            <a:r>
              <a:rPr sz="600" b="1" spc="-5" dirty="0">
                <a:solidFill>
                  <a:srgbClr val="002060"/>
                </a:solidFill>
                <a:latin typeface="Arial"/>
                <a:cs typeface="Arial"/>
              </a:rPr>
              <a:t>https://data.cms.gov/provider-data/dataset/svdt-c123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54" y="398975"/>
            <a:ext cx="8345170" cy="670560"/>
          </a:xfrm>
          <a:custGeom>
            <a:avLst/>
            <a:gdLst/>
            <a:ahLst/>
            <a:cxnLst/>
            <a:rect l="l" t="t" r="r" b="b"/>
            <a:pathLst>
              <a:path w="8345170" h="670560">
                <a:moveTo>
                  <a:pt x="0" y="0"/>
                </a:moveTo>
                <a:lnTo>
                  <a:pt x="8344814" y="0"/>
                </a:lnTo>
                <a:lnTo>
                  <a:pt x="8344814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4729" y="423164"/>
            <a:ext cx="4362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EP Deficiency</a:t>
            </a:r>
            <a:r>
              <a:rPr b="1" spc="-1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Index</a:t>
            </a:r>
          </a:p>
        </p:txBody>
      </p:sp>
      <p:sp>
        <p:nvSpPr>
          <p:cNvPr id="6" name="object 6"/>
          <p:cNvSpPr/>
          <p:nvPr/>
        </p:nvSpPr>
        <p:spPr>
          <a:xfrm>
            <a:off x="9086443" y="465785"/>
            <a:ext cx="2765425" cy="1652270"/>
          </a:xfrm>
          <a:custGeom>
            <a:avLst/>
            <a:gdLst/>
            <a:ahLst/>
            <a:cxnLst/>
            <a:rect l="l" t="t" r="r" b="b"/>
            <a:pathLst>
              <a:path w="2765425" h="1652270">
                <a:moveTo>
                  <a:pt x="0" y="1651762"/>
                </a:moveTo>
                <a:lnTo>
                  <a:pt x="2764942" y="1651762"/>
                </a:lnTo>
                <a:lnTo>
                  <a:pt x="2764942" y="0"/>
                </a:lnTo>
                <a:lnTo>
                  <a:pt x="0" y="0"/>
                </a:lnTo>
                <a:lnTo>
                  <a:pt x="0" y="165176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7604" y="1830786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>
                <a:moveTo>
                  <a:pt x="0" y="0"/>
                </a:moveTo>
                <a:lnTo>
                  <a:pt x="163378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86447" y="183078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576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66357" y="1407424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32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6447" y="1407424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52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66357" y="984062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32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86447" y="984062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52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86447" y="560699"/>
            <a:ext cx="2765425" cy="0"/>
          </a:xfrm>
          <a:custGeom>
            <a:avLst/>
            <a:gdLst/>
            <a:ahLst/>
            <a:cxnLst/>
            <a:rect l="l" t="t" r="r" b="b"/>
            <a:pathLst>
              <a:path w="2765425">
                <a:moveTo>
                  <a:pt x="0" y="0"/>
                </a:moveTo>
                <a:lnTo>
                  <a:pt x="2764942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06197" y="465796"/>
            <a:ext cx="0" cy="998219"/>
          </a:xfrm>
          <a:custGeom>
            <a:avLst/>
            <a:gdLst/>
            <a:ahLst/>
            <a:cxnLst/>
            <a:rect l="l" t="t" r="r" b="b"/>
            <a:pathLst>
              <a:path h="998219">
                <a:moveTo>
                  <a:pt x="0" y="0"/>
                </a:moveTo>
                <a:lnTo>
                  <a:pt x="0" y="997856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06197" y="2042398"/>
            <a:ext cx="0" cy="75565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0"/>
                </a:moveTo>
                <a:lnTo>
                  <a:pt x="0" y="75155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42930" y="465796"/>
            <a:ext cx="0" cy="1480185"/>
          </a:xfrm>
          <a:custGeom>
            <a:avLst/>
            <a:gdLst/>
            <a:ahLst/>
            <a:cxnLst/>
            <a:rect l="l" t="t" r="r" b="b"/>
            <a:pathLst>
              <a:path h="1480185">
                <a:moveTo>
                  <a:pt x="0" y="0"/>
                </a:moveTo>
                <a:lnTo>
                  <a:pt x="0" y="148019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42930" y="2042398"/>
            <a:ext cx="0" cy="75565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0"/>
                </a:moveTo>
                <a:lnTo>
                  <a:pt x="0" y="75155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79662" y="465796"/>
            <a:ext cx="0" cy="1652270"/>
          </a:xfrm>
          <a:custGeom>
            <a:avLst/>
            <a:gdLst/>
            <a:ahLst/>
            <a:cxnLst/>
            <a:rect l="l" t="t" r="r" b="b"/>
            <a:pathLst>
              <a:path h="1652270">
                <a:moveTo>
                  <a:pt x="0" y="1651757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86447" y="2042399"/>
            <a:ext cx="2765425" cy="0"/>
          </a:xfrm>
          <a:custGeom>
            <a:avLst/>
            <a:gdLst/>
            <a:ahLst/>
            <a:cxnLst/>
            <a:rect l="l" t="t" r="r" b="b"/>
            <a:pathLst>
              <a:path w="2765425">
                <a:moveTo>
                  <a:pt x="0" y="0"/>
                </a:moveTo>
                <a:lnTo>
                  <a:pt x="2764942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66357" y="1619036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32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86447" y="1619036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>
                <a:moveTo>
                  <a:pt x="0" y="0"/>
                </a:moveTo>
                <a:lnTo>
                  <a:pt x="377143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66357" y="1195674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32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86447" y="1195674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526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86447" y="772312"/>
            <a:ext cx="2765425" cy="0"/>
          </a:xfrm>
          <a:custGeom>
            <a:avLst/>
            <a:gdLst/>
            <a:ahLst/>
            <a:cxnLst/>
            <a:rect l="l" t="t" r="r" b="b"/>
            <a:pathLst>
              <a:path w="2765425">
                <a:moveTo>
                  <a:pt x="0" y="0"/>
                </a:moveTo>
                <a:lnTo>
                  <a:pt x="2764942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37830" y="465796"/>
            <a:ext cx="0" cy="1348740"/>
          </a:xfrm>
          <a:custGeom>
            <a:avLst/>
            <a:gdLst/>
            <a:ahLst/>
            <a:cxnLst/>
            <a:rect l="l" t="t" r="r" b="b"/>
            <a:pathLst>
              <a:path h="1348739">
                <a:moveTo>
                  <a:pt x="0" y="0"/>
                </a:moveTo>
                <a:lnTo>
                  <a:pt x="0" y="1348532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37830" y="2042398"/>
            <a:ext cx="0" cy="75565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0"/>
                </a:moveTo>
                <a:lnTo>
                  <a:pt x="0" y="75155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74564" y="465796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69675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74564" y="2042398"/>
            <a:ext cx="0" cy="75565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0"/>
                </a:moveTo>
                <a:lnTo>
                  <a:pt x="0" y="75155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11296" y="465796"/>
            <a:ext cx="0" cy="1652270"/>
          </a:xfrm>
          <a:custGeom>
            <a:avLst/>
            <a:gdLst/>
            <a:ahLst/>
            <a:cxnLst/>
            <a:rect l="l" t="t" r="r" b="b"/>
            <a:pathLst>
              <a:path h="1652270">
                <a:moveTo>
                  <a:pt x="0" y="1651757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48029" y="465796"/>
            <a:ext cx="0" cy="1652270"/>
          </a:xfrm>
          <a:custGeom>
            <a:avLst/>
            <a:gdLst/>
            <a:ahLst/>
            <a:cxnLst/>
            <a:rect l="l" t="t" r="r" b="b"/>
            <a:pathLst>
              <a:path h="1652270">
                <a:moveTo>
                  <a:pt x="0" y="1651757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207" y="1814329"/>
            <a:ext cx="251460" cy="228600"/>
          </a:xfrm>
          <a:custGeom>
            <a:avLst/>
            <a:gdLst/>
            <a:ahLst/>
            <a:cxnLst/>
            <a:rect l="l" t="t" r="r" b="b"/>
            <a:pathLst>
              <a:path w="251459" h="228600">
                <a:moveTo>
                  <a:pt x="0" y="228069"/>
                </a:moveTo>
                <a:lnTo>
                  <a:pt x="251383" y="228069"/>
                </a:lnTo>
                <a:lnTo>
                  <a:pt x="251383" y="0"/>
                </a:lnTo>
                <a:lnTo>
                  <a:pt x="0" y="0"/>
                </a:lnTo>
                <a:lnTo>
                  <a:pt x="0" y="228069"/>
                </a:lnTo>
                <a:close/>
              </a:path>
            </a:pathLst>
          </a:custGeom>
          <a:solidFill>
            <a:srgbClr val="CD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63591" y="1463652"/>
            <a:ext cx="251460" cy="579120"/>
          </a:xfrm>
          <a:custGeom>
            <a:avLst/>
            <a:gdLst/>
            <a:ahLst/>
            <a:cxnLst/>
            <a:rect l="l" t="t" r="r" b="b"/>
            <a:pathLst>
              <a:path w="251459" h="579119">
                <a:moveTo>
                  <a:pt x="0" y="578746"/>
                </a:moveTo>
                <a:lnTo>
                  <a:pt x="251383" y="578746"/>
                </a:lnTo>
                <a:lnTo>
                  <a:pt x="251383" y="0"/>
                </a:lnTo>
                <a:lnTo>
                  <a:pt x="0" y="0"/>
                </a:lnTo>
                <a:lnTo>
                  <a:pt x="0" y="578746"/>
                </a:lnTo>
                <a:close/>
              </a:path>
            </a:pathLst>
          </a:custGeom>
          <a:solidFill>
            <a:srgbClr val="CD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14974" y="858438"/>
            <a:ext cx="251460" cy="1184275"/>
          </a:xfrm>
          <a:custGeom>
            <a:avLst/>
            <a:gdLst/>
            <a:ahLst/>
            <a:cxnLst/>
            <a:rect l="l" t="t" r="r" b="b"/>
            <a:pathLst>
              <a:path w="251459" h="1184275">
                <a:moveTo>
                  <a:pt x="0" y="1183960"/>
                </a:moveTo>
                <a:lnTo>
                  <a:pt x="251383" y="1183960"/>
                </a:lnTo>
                <a:lnTo>
                  <a:pt x="251383" y="0"/>
                </a:lnTo>
                <a:lnTo>
                  <a:pt x="0" y="0"/>
                </a:lnTo>
                <a:lnTo>
                  <a:pt x="0" y="1183960"/>
                </a:lnTo>
                <a:close/>
              </a:path>
            </a:pathLst>
          </a:custGeom>
          <a:solidFill>
            <a:srgbClr val="CD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66220" y="1735471"/>
            <a:ext cx="251460" cy="307340"/>
          </a:xfrm>
          <a:custGeom>
            <a:avLst/>
            <a:gdLst/>
            <a:ahLst/>
            <a:cxnLst/>
            <a:rect l="l" t="t" r="r" b="b"/>
            <a:pathLst>
              <a:path w="251459" h="307339">
                <a:moveTo>
                  <a:pt x="0" y="306927"/>
                </a:moveTo>
                <a:lnTo>
                  <a:pt x="251383" y="306927"/>
                </a:lnTo>
                <a:lnTo>
                  <a:pt x="251383" y="0"/>
                </a:lnTo>
                <a:lnTo>
                  <a:pt x="0" y="0"/>
                </a:lnTo>
                <a:lnTo>
                  <a:pt x="0" y="306927"/>
                </a:lnTo>
                <a:close/>
              </a:path>
            </a:pathLst>
          </a:custGeom>
          <a:solidFill>
            <a:srgbClr val="CD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17604" y="1945987"/>
            <a:ext cx="251460" cy="96520"/>
          </a:xfrm>
          <a:custGeom>
            <a:avLst/>
            <a:gdLst/>
            <a:ahLst/>
            <a:cxnLst/>
            <a:rect l="l" t="t" r="r" b="b"/>
            <a:pathLst>
              <a:path w="251459" h="96519">
                <a:moveTo>
                  <a:pt x="0" y="96411"/>
                </a:moveTo>
                <a:lnTo>
                  <a:pt x="251383" y="96411"/>
                </a:lnTo>
                <a:lnTo>
                  <a:pt x="251383" y="0"/>
                </a:lnTo>
                <a:lnTo>
                  <a:pt x="0" y="0"/>
                </a:lnTo>
                <a:lnTo>
                  <a:pt x="0" y="96411"/>
                </a:lnTo>
                <a:close/>
              </a:path>
            </a:pathLst>
          </a:custGeom>
          <a:solidFill>
            <a:srgbClr val="CD85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68987" y="202923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83" y="0"/>
                </a:lnTo>
              </a:path>
            </a:pathLst>
          </a:custGeom>
          <a:ln w="26331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20370" y="202045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83" y="0"/>
                </a:lnTo>
              </a:path>
            </a:pathLst>
          </a:custGeom>
          <a:ln w="43885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71754" y="204239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83" y="0"/>
                </a:lnTo>
              </a:path>
            </a:pathLst>
          </a:custGeom>
          <a:ln w="3175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64416" y="20423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57" y="0"/>
                </a:lnTo>
              </a:path>
            </a:pathLst>
          </a:custGeom>
          <a:ln w="14674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23000" y="204239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83" y="0"/>
                </a:lnTo>
              </a:path>
            </a:pathLst>
          </a:custGeom>
          <a:ln w="3175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15662" y="20423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57" y="0"/>
                </a:lnTo>
              </a:path>
            </a:pathLst>
          </a:custGeom>
          <a:ln w="14674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474383" y="2033621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83" y="0"/>
                </a:lnTo>
              </a:path>
            </a:pathLst>
          </a:custGeom>
          <a:ln w="17554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37830" y="540950"/>
            <a:ext cx="571500" cy="1384935"/>
          </a:xfrm>
          <a:custGeom>
            <a:avLst/>
            <a:gdLst/>
            <a:ahLst/>
            <a:cxnLst/>
            <a:rect l="l" t="t" r="r" b="b"/>
            <a:pathLst>
              <a:path w="571500" h="1384935">
                <a:moveTo>
                  <a:pt x="0" y="1054908"/>
                </a:moveTo>
                <a:lnTo>
                  <a:pt x="22491" y="1093308"/>
                </a:lnTo>
                <a:lnTo>
                  <a:pt x="36068" y="1147069"/>
                </a:lnTo>
                <a:lnTo>
                  <a:pt x="44982" y="1189309"/>
                </a:lnTo>
                <a:lnTo>
                  <a:pt x="49508" y="1211115"/>
                </a:lnTo>
                <a:lnTo>
                  <a:pt x="58560" y="1253904"/>
                </a:lnTo>
                <a:lnTo>
                  <a:pt x="67474" y="1293264"/>
                </a:lnTo>
                <a:lnTo>
                  <a:pt x="81051" y="1341264"/>
                </a:lnTo>
                <a:lnTo>
                  <a:pt x="99017" y="1377744"/>
                </a:lnTo>
                <a:lnTo>
                  <a:pt x="112457" y="1384327"/>
                </a:lnTo>
                <a:lnTo>
                  <a:pt x="116983" y="1382682"/>
                </a:lnTo>
                <a:lnTo>
                  <a:pt x="139474" y="1351824"/>
                </a:lnTo>
                <a:lnTo>
                  <a:pt x="157440" y="1304647"/>
                </a:lnTo>
                <a:lnTo>
                  <a:pt x="171017" y="1259801"/>
                </a:lnTo>
                <a:lnTo>
                  <a:pt x="184457" y="1208235"/>
                </a:lnTo>
                <a:lnTo>
                  <a:pt x="193508" y="1170932"/>
                </a:lnTo>
                <a:lnTo>
                  <a:pt x="197897" y="1151457"/>
                </a:lnTo>
                <a:lnTo>
                  <a:pt x="202423" y="1131572"/>
                </a:lnTo>
                <a:lnTo>
                  <a:pt x="206948" y="1111137"/>
                </a:lnTo>
                <a:lnTo>
                  <a:pt x="211474" y="1090566"/>
                </a:lnTo>
                <a:lnTo>
                  <a:pt x="216000" y="1069583"/>
                </a:lnTo>
                <a:lnTo>
                  <a:pt x="220388" y="1048325"/>
                </a:lnTo>
                <a:lnTo>
                  <a:pt x="224914" y="1026794"/>
                </a:lnTo>
                <a:lnTo>
                  <a:pt x="229440" y="1005125"/>
                </a:lnTo>
                <a:lnTo>
                  <a:pt x="233966" y="983319"/>
                </a:lnTo>
                <a:lnTo>
                  <a:pt x="238491" y="961513"/>
                </a:lnTo>
                <a:lnTo>
                  <a:pt x="242880" y="939570"/>
                </a:lnTo>
                <a:lnTo>
                  <a:pt x="247406" y="917627"/>
                </a:lnTo>
                <a:lnTo>
                  <a:pt x="251931" y="895822"/>
                </a:lnTo>
                <a:lnTo>
                  <a:pt x="256457" y="874016"/>
                </a:lnTo>
                <a:lnTo>
                  <a:pt x="260983" y="852484"/>
                </a:lnTo>
                <a:lnTo>
                  <a:pt x="265371" y="831090"/>
                </a:lnTo>
                <a:lnTo>
                  <a:pt x="269897" y="809970"/>
                </a:lnTo>
                <a:lnTo>
                  <a:pt x="274423" y="789261"/>
                </a:lnTo>
                <a:lnTo>
                  <a:pt x="278949" y="768827"/>
                </a:lnTo>
                <a:lnTo>
                  <a:pt x="283474" y="748804"/>
                </a:lnTo>
                <a:lnTo>
                  <a:pt x="287863" y="729329"/>
                </a:lnTo>
                <a:lnTo>
                  <a:pt x="296914" y="692026"/>
                </a:lnTo>
                <a:lnTo>
                  <a:pt x="310354" y="640460"/>
                </a:lnTo>
                <a:lnTo>
                  <a:pt x="323932" y="593694"/>
                </a:lnTo>
                <a:lnTo>
                  <a:pt x="328457" y="578883"/>
                </a:lnTo>
                <a:lnTo>
                  <a:pt x="332846" y="564346"/>
                </a:lnTo>
                <a:lnTo>
                  <a:pt x="346423" y="520597"/>
                </a:lnTo>
                <a:lnTo>
                  <a:pt x="359863" y="473282"/>
                </a:lnTo>
                <a:lnTo>
                  <a:pt x="373440" y="418288"/>
                </a:lnTo>
                <a:lnTo>
                  <a:pt x="382354" y="375636"/>
                </a:lnTo>
                <a:lnTo>
                  <a:pt x="391406" y="328184"/>
                </a:lnTo>
                <a:lnTo>
                  <a:pt x="400320" y="277030"/>
                </a:lnTo>
                <a:lnTo>
                  <a:pt x="404846" y="250287"/>
                </a:lnTo>
                <a:lnTo>
                  <a:pt x="409372" y="223269"/>
                </a:lnTo>
                <a:lnTo>
                  <a:pt x="413897" y="196115"/>
                </a:lnTo>
                <a:lnTo>
                  <a:pt x="418423" y="169509"/>
                </a:lnTo>
                <a:lnTo>
                  <a:pt x="427337" y="118354"/>
                </a:lnTo>
                <a:lnTo>
                  <a:pt x="436389" y="72823"/>
                </a:lnTo>
                <a:lnTo>
                  <a:pt x="449829" y="22902"/>
                </a:lnTo>
                <a:lnTo>
                  <a:pt x="467795" y="0"/>
                </a:lnTo>
                <a:lnTo>
                  <a:pt x="472320" y="3565"/>
                </a:lnTo>
                <a:lnTo>
                  <a:pt x="490286" y="52114"/>
                </a:lnTo>
                <a:lnTo>
                  <a:pt x="499338" y="95726"/>
                </a:lnTo>
                <a:lnTo>
                  <a:pt x="508389" y="149486"/>
                </a:lnTo>
                <a:lnTo>
                  <a:pt x="517303" y="210926"/>
                </a:lnTo>
                <a:lnTo>
                  <a:pt x="526355" y="277852"/>
                </a:lnTo>
                <a:lnTo>
                  <a:pt x="535269" y="348344"/>
                </a:lnTo>
                <a:lnTo>
                  <a:pt x="539795" y="384002"/>
                </a:lnTo>
                <a:lnTo>
                  <a:pt x="544321" y="419933"/>
                </a:lnTo>
                <a:lnTo>
                  <a:pt x="548846" y="455591"/>
                </a:lnTo>
                <a:lnTo>
                  <a:pt x="553372" y="491111"/>
                </a:lnTo>
                <a:lnTo>
                  <a:pt x="557761" y="526082"/>
                </a:lnTo>
                <a:lnTo>
                  <a:pt x="562286" y="560505"/>
                </a:lnTo>
                <a:lnTo>
                  <a:pt x="566812" y="594106"/>
                </a:lnTo>
                <a:lnTo>
                  <a:pt x="571338" y="626883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09168" y="1167834"/>
            <a:ext cx="571500" cy="831215"/>
          </a:xfrm>
          <a:custGeom>
            <a:avLst/>
            <a:gdLst/>
            <a:ahLst/>
            <a:cxnLst/>
            <a:rect l="l" t="t" r="r" b="b"/>
            <a:pathLst>
              <a:path w="571500" h="831214">
                <a:moveTo>
                  <a:pt x="0" y="0"/>
                </a:moveTo>
                <a:lnTo>
                  <a:pt x="4525" y="31817"/>
                </a:lnTo>
                <a:lnTo>
                  <a:pt x="8914" y="62674"/>
                </a:lnTo>
                <a:lnTo>
                  <a:pt x="13440" y="92434"/>
                </a:lnTo>
                <a:lnTo>
                  <a:pt x="22491" y="148115"/>
                </a:lnTo>
                <a:lnTo>
                  <a:pt x="31405" y="199132"/>
                </a:lnTo>
                <a:lnTo>
                  <a:pt x="40457" y="245487"/>
                </a:lnTo>
                <a:lnTo>
                  <a:pt x="49508" y="286630"/>
                </a:lnTo>
                <a:lnTo>
                  <a:pt x="62948" y="340253"/>
                </a:lnTo>
                <a:lnTo>
                  <a:pt x="76388" y="384825"/>
                </a:lnTo>
                <a:lnTo>
                  <a:pt x="89965" y="422128"/>
                </a:lnTo>
                <a:lnTo>
                  <a:pt x="107931" y="463545"/>
                </a:lnTo>
                <a:lnTo>
                  <a:pt x="125897" y="499202"/>
                </a:lnTo>
                <a:lnTo>
                  <a:pt x="130423" y="507705"/>
                </a:lnTo>
                <a:lnTo>
                  <a:pt x="134948" y="515934"/>
                </a:lnTo>
                <a:lnTo>
                  <a:pt x="139474" y="524162"/>
                </a:lnTo>
                <a:lnTo>
                  <a:pt x="143863" y="532254"/>
                </a:lnTo>
                <a:lnTo>
                  <a:pt x="148388" y="540208"/>
                </a:lnTo>
                <a:lnTo>
                  <a:pt x="152914" y="548163"/>
                </a:lnTo>
                <a:lnTo>
                  <a:pt x="157440" y="555980"/>
                </a:lnTo>
                <a:lnTo>
                  <a:pt x="161966" y="563660"/>
                </a:lnTo>
                <a:lnTo>
                  <a:pt x="166354" y="571203"/>
                </a:lnTo>
                <a:lnTo>
                  <a:pt x="188846" y="605900"/>
                </a:lnTo>
                <a:lnTo>
                  <a:pt x="215863" y="637854"/>
                </a:lnTo>
                <a:lnTo>
                  <a:pt x="229440" y="650197"/>
                </a:lnTo>
                <a:lnTo>
                  <a:pt x="233829" y="654037"/>
                </a:lnTo>
                <a:lnTo>
                  <a:pt x="238354" y="657603"/>
                </a:lnTo>
                <a:lnTo>
                  <a:pt x="242880" y="661306"/>
                </a:lnTo>
                <a:lnTo>
                  <a:pt x="247406" y="664735"/>
                </a:lnTo>
                <a:lnTo>
                  <a:pt x="251931" y="668300"/>
                </a:lnTo>
                <a:lnTo>
                  <a:pt x="256320" y="671866"/>
                </a:lnTo>
                <a:lnTo>
                  <a:pt x="260846" y="675295"/>
                </a:lnTo>
                <a:lnTo>
                  <a:pt x="265371" y="678860"/>
                </a:lnTo>
                <a:lnTo>
                  <a:pt x="269897" y="682563"/>
                </a:lnTo>
                <a:lnTo>
                  <a:pt x="274423" y="686129"/>
                </a:lnTo>
                <a:lnTo>
                  <a:pt x="278811" y="689695"/>
                </a:lnTo>
                <a:lnTo>
                  <a:pt x="283337" y="693398"/>
                </a:lnTo>
                <a:lnTo>
                  <a:pt x="287863" y="697101"/>
                </a:lnTo>
                <a:lnTo>
                  <a:pt x="292389" y="700666"/>
                </a:lnTo>
                <a:lnTo>
                  <a:pt x="296914" y="704095"/>
                </a:lnTo>
                <a:lnTo>
                  <a:pt x="301303" y="707523"/>
                </a:lnTo>
                <a:lnTo>
                  <a:pt x="337372" y="729741"/>
                </a:lnTo>
                <a:lnTo>
                  <a:pt x="341897" y="731661"/>
                </a:lnTo>
                <a:lnTo>
                  <a:pt x="346286" y="733581"/>
                </a:lnTo>
                <a:lnTo>
                  <a:pt x="350812" y="735226"/>
                </a:lnTo>
                <a:lnTo>
                  <a:pt x="355337" y="736872"/>
                </a:lnTo>
                <a:lnTo>
                  <a:pt x="359863" y="738381"/>
                </a:lnTo>
                <a:lnTo>
                  <a:pt x="364389" y="739889"/>
                </a:lnTo>
                <a:lnTo>
                  <a:pt x="368777" y="741398"/>
                </a:lnTo>
                <a:lnTo>
                  <a:pt x="373303" y="742907"/>
                </a:lnTo>
                <a:lnTo>
                  <a:pt x="377829" y="744552"/>
                </a:lnTo>
                <a:lnTo>
                  <a:pt x="382354" y="746061"/>
                </a:lnTo>
                <a:lnTo>
                  <a:pt x="386880" y="747844"/>
                </a:lnTo>
                <a:lnTo>
                  <a:pt x="422812" y="766084"/>
                </a:lnTo>
                <a:lnTo>
                  <a:pt x="440777" y="778290"/>
                </a:lnTo>
                <a:lnTo>
                  <a:pt x="445303" y="781444"/>
                </a:lnTo>
                <a:lnTo>
                  <a:pt x="449829" y="784872"/>
                </a:lnTo>
                <a:lnTo>
                  <a:pt x="454355" y="788164"/>
                </a:lnTo>
                <a:lnTo>
                  <a:pt x="458743" y="791455"/>
                </a:lnTo>
                <a:lnTo>
                  <a:pt x="463269" y="794884"/>
                </a:lnTo>
                <a:lnTo>
                  <a:pt x="467795" y="798175"/>
                </a:lnTo>
                <a:lnTo>
                  <a:pt x="472320" y="801467"/>
                </a:lnTo>
                <a:lnTo>
                  <a:pt x="476846" y="804621"/>
                </a:lnTo>
                <a:lnTo>
                  <a:pt x="481235" y="807775"/>
                </a:lnTo>
                <a:lnTo>
                  <a:pt x="485760" y="810655"/>
                </a:lnTo>
                <a:lnTo>
                  <a:pt x="490286" y="813535"/>
                </a:lnTo>
                <a:lnTo>
                  <a:pt x="494812" y="816141"/>
                </a:lnTo>
                <a:lnTo>
                  <a:pt x="530743" y="829718"/>
                </a:lnTo>
                <a:lnTo>
                  <a:pt x="544321" y="830953"/>
                </a:lnTo>
                <a:lnTo>
                  <a:pt x="548709" y="831090"/>
                </a:lnTo>
                <a:lnTo>
                  <a:pt x="553235" y="830953"/>
                </a:lnTo>
                <a:lnTo>
                  <a:pt x="557761" y="830678"/>
                </a:lnTo>
                <a:lnTo>
                  <a:pt x="562286" y="830267"/>
                </a:lnTo>
                <a:lnTo>
                  <a:pt x="566812" y="829856"/>
                </a:lnTo>
                <a:lnTo>
                  <a:pt x="571201" y="829307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0370" y="1989187"/>
            <a:ext cx="571500" cy="53340"/>
          </a:xfrm>
          <a:custGeom>
            <a:avLst/>
            <a:gdLst/>
            <a:ahLst/>
            <a:cxnLst/>
            <a:rect l="l" t="t" r="r" b="b"/>
            <a:pathLst>
              <a:path w="571500" h="53339">
                <a:moveTo>
                  <a:pt x="0" y="7954"/>
                </a:moveTo>
                <a:lnTo>
                  <a:pt x="4525" y="7405"/>
                </a:lnTo>
                <a:lnTo>
                  <a:pt x="9051" y="6720"/>
                </a:lnTo>
                <a:lnTo>
                  <a:pt x="13577" y="6171"/>
                </a:lnTo>
                <a:lnTo>
                  <a:pt x="18102" y="5622"/>
                </a:lnTo>
                <a:lnTo>
                  <a:pt x="22491" y="5074"/>
                </a:lnTo>
                <a:lnTo>
                  <a:pt x="27017" y="4662"/>
                </a:lnTo>
                <a:lnTo>
                  <a:pt x="31542" y="4251"/>
                </a:lnTo>
                <a:lnTo>
                  <a:pt x="36068" y="3977"/>
                </a:lnTo>
                <a:lnTo>
                  <a:pt x="40594" y="3702"/>
                </a:lnTo>
                <a:lnTo>
                  <a:pt x="44982" y="3702"/>
                </a:lnTo>
                <a:lnTo>
                  <a:pt x="49508" y="3840"/>
                </a:lnTo>
                <a:lnTo>
                  <a:pt x="54034" y="3977"/>
                </a:lnTo>
                <a:lnTo>
                  <a:pt x="58560" y="4251"/>
                </a:lnTo>
                <a:lnTo>
                  <a:pt x="63085" y="4800"/>
                </a:lnTo>
                <a:lnTo>
                  <a:pt x="67474" y="5485"/>
                </a:lnTo>
                <a:lnTo>
                  <a:pt x="72000" y="6171"/>
                </a:lnTo>
                <a:lnTo>
                  <a:pt x="76525" y="7131"/>
                </a:lnTo>
                <a:lnTo>
                  <a:pt x="81051" y="8228"/>
                </a:lnTo>
                <a:lnTo>
                  <a:pt x="85577" y="9325"/>
                </a:lnTo>
                <a:lnTo>
                  <a:pt x="89965" y="10560"/>
                </a:lnTo>
                <a:lnTo>
                  <a:pt x="94491" y="12068"/>
                </a:lnTo>
                <a:lnTo>
                  <a:pt x="99017" y="13577"/>
                </a:lnTo>
                <a:lnTo>
                  <a:pt x="103543" y="15085"/>
                </a:lnTo>
                <a:lnTo>
                  <a:pt x="108068" y="16731"/>
                </a:lnTo>
                <a:lnTo>
                  <a:pt x="112457" y="18377"/>
                </a:lnTo>
                <a:lnTo>
                  <a:pt x="116983" y="20160"/>
                </a:lnTo>
                <a:lnTo>
                  <a:pt x="121508" y="21805"/>
                </a:lnTo>
                <a:lnTo>
                  <a:pt x="126034" y="23451"/>
                </a:lnTo>
                <a:lnTo>
                  <a:pt x="130560" y="25097"/>
                </a:lnTo>
                <a:lnTo>
                  <a:pt x="134948" y="26605"/>
                </a:lnTo>
                <a:lnTo>
                  <a:pt x="139474" y="28114"/>
                </a:lnTo>
                <a:lnTo>
                  <a:pt x="144000" y="29348"/>
                </a:lnTo>
                <a:lnTo>
                  <a:pt x="148525" y="30583"/>
                </a:lnTo>
                <a:lnTo>
                  <a:pt x="153051" y="31543"/>
                </a:lnTo>
                <a:lnTo>
                  <a:pt x="157440" y="32228"/>
                </a:lnTo>
                <a:lnTo>
                  <a:pt x="161966" y="32777"/>
                </a:lnTo>
                <a:lnTo>
                  <a:pt x="166491" y="33051"/>
                </a:lnTo>
                <a:lnTo>
                  <a:pt x="171017" y="33051"/>
                </a:lnTo>
                <a:lnTo>
                  <a:pt x="206948" y="23725"/>
                </a:lnTo>
                <a:lnTo>
                  <a:pt x="211474" y="21668"/>
                </a:lnTo>
                <a:lnTo>
                  <a:pt x="216000" y="19337"/>
                </a:lnTo>
                <a:lnTo>
                  <a:pt x="220526" y="17005"/>
                </a:lnTo>
                <a:lnTo>
                  <a:pt x="224914" y="14674"/>
                </a:lnTo>
                <a:lnTo>
                  <a:pt x="229440" y="12342"/>
                </a:lnTo>
                <a:lnTo>
                  <a:pt x="233966" y="10148"/>
                </a:lnTo>
                <a:lnTo>
                  <a:pt x="238491" y="8091"/>
                </a:lnTo>
                <a:lnTo>
                  <a:pt x="243017" y="6034"/>
                </a:lnTo>
                <a:lnTo>
                  <a:pt x="269897" y="0"/>
                </a:lnTo>
                <a:lnTo>
                  <a:pt x="274423" y="0"/>
                </a:lnTo>
                <a:lnTo>
                  <a:pt x="305966" y="7131"/>
                </a:lnTo>
                <a:lnTo>
                  <a:pt x="310492" y="8640"/>
                </a:lnTo>
                <a:lnTo>
                  <a:pt x="332983" y="15360"/>
                </a:lnTo>
                <a:lnTo>
                  <a:pt x="337372" y="16457"/>
                </a:lnTo>
                <a:lnTo>
                  <a:pt x="341897" y="17280"/>
                </a:lnTo>
                <a:lnTo>
                  <a:pt x="346423" y="17965"/>
                </a:lnTo>
                <a:lnTo>
                  <a:pt x="350949" y="18514"/>
                </a:lnTo>
                <a:lnTo>
                  <a:pt x="355474" y="18925"/>
                </a:lnTo>
                <a:lnTo>
                  <a:pt x="359863" y="19337"/>
                </a:lnTo>
                <a:lnTo>
                  <a:pt x="364389" y="19474"/>
                </a:lnTo>
                <a:lnTo>
                  <a:pt x="368914" y="19611"/>
                </a:lnTo>
                <a:lnTo>
                  <a:pt x="373440" y="19748"/>
                </a:lnTo>
                <a:lnTo>
                  <a:pt x="377966" y="19748"/>
                </a:lnTo>
                <a:lnTo>
                  <a:pt x="382354" y="19885"/>
                </a:lnTo>
                <a:lnTo>
                  <a:pt x="386880" y="20022"/>
                </a:lnTo>
                <a:lnTo>
                  <a:pt x="427337" y="25097"/>
                </a:lnTo>
                <a:lnTo>
                  <a:pt x="449829" y="31680"/>
                </a:lnTo>
                <a:lnTo>
                  <a:pt x="454355" y="33051"/>
                </a:lnTo>
                <a:lnTo>
                  <a:pt x="458880" y="34560"/>
                </a:lnTo>
                <a:lnTo>
                  <a:pt x="463406" y="36068"/>
                </a:lnTo>
                <a:lnTo>
                  <a:pt x="467795" y="37577"/>
                </a:lnTo>
                <a:lnTo>
                  <a:pt x="472320" y="38948"/>
                </a:lnTo>
                <a:lnTo>
                  <a:pt x="476846" y="40320"/>
                </a:lnTo>
                <a:lnTo>
                  <a:pt x="481372" y="41691"/>
                </a:lnTo>
                <a:lnTo>
                  <a:pt x="485898" y="42925"/>
                </a:lnTo>
                <a:lnTo>
                  <a:pt x="490286" y="44160"/>
                </a:lnTo>
                <a:lnTo>
                  <a:pt x="494812" y="45257"/>
                </a:lnTo>
                <a:lnTo>
                  <a:pt x="499338" y="46217"/>
                </a:lnTo>
                <a:lnTo>
                  <a:pt x="503863" y="47177"/>
                </a:lnTo>
                <a:lnTo>
                  <a:pt x="508389" y="48000"/>
                </a:lnTo>
                <a:lnTo>
                  <a:pt x="512778" y="48823"/>
                </a:lnTo>
                <a:lnTo>
                  <a:pt x="517303" y="49371"/>
                </a:lnTo>
                <a:lnTo>
                  <a:pt x="521829" y="50057"/>
                </a:lnTo>
                <a:lnTo>
                  <a:pt x="526355" y="50605"/>
                </a:lnTo>
                <a:lnTo>
                  <a:pt x="530880" y="51017"/>
                </a:lnTo>
                <a:lnTo>
                  <a:pt x="535269" y="51428"/>
                </a:lnTo>
                <a:lnTo>
                  <a:pt x="539795" y="51703"/>
                </a:lnTo>
                <a:lnTo>
                  <a:pt x="544321" y="51977"/>
                </a:lnTo>
                <a:lnTo>
                  <a:pt x="548846" y="52251"/>
                </a:lnTo>
                <a:lnTo>
                  <a:pt x="553372" y="52388"/>
                </a:lnTo>
                <a:lnTo>
                  <a:pt x="557761" y="52663"/>
                </a:lnTo>
                <a:lnTo>
                  <a:pt x="562286" y="52800"/>
                </a:lnTo>
                <a:lnTo>
                  <a:pt x="566812" y="52800"/>
                </a:lnTo>
                <a:lnTo>
                  <a:pt x="571338" y="52937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051708" y="2013050"/>
            <a:ext cx="571500" cy="29845"/>
          </a:xfrm>
          <a:custGeom>
            <a:avLst/>
            <a:gdLst/>
            <a:ahLst/>
            <a:cxnLst/>
            <a:rect l="l" t="t" r="r" b="b"/>
            <a:pathLst>
              <a:path w="571500" h="29844">
                <a:moveTo>
                  <a:pt x="0" y="29074"/>
                </a:moveTo>
                <a:lnTo>
                  <a:pt x="4525" y="29211"/>
                </a:lnTo>
                <a:lnTo>
                  <a:pt x="8914" y="29211"/>
                </a:lnTo>
                <a:lnTo>
                  <a:pt x="13440" y="29211"/>
                </a:lnTo>
                <a:lnTo>
                  <a:pt x="17965" y="29348"/>
                </a:lnTo>
                <a:lnTo>
                  <a:pt x="22491" y="29348"/>
                </a:lnTo>
                <a:lnTo>
                  <a:pt x="27017" y="29348"/>
                </a:lnTo>
                <a:lnTo>
                  <a:pt x="364389" y="29348"/>
                </a:lnTo>
                <a:lnTo>
                  <a:pt x="368777" y="29211"/>
                </a:lnTo>
                <a:lnTo>
                  <a:pt x="373303" y="29211"/>
                </a:lnTo>
                <a:lnTo>
                  <a:pt x="377829" y="29211"/>
                </a:lnTo>
                <a:lnTo>
                  <a:pt x="382354" y="29074"/>
                </a:lnTo>
                <a:lnTo>
                  <a:pt x="386880" y="28937"/>
                </a:lnTo>
                <a:lnTo>
                  <a:pt x="391269" y="28937"/>
                </a:lnTo>
                <a:lnTo>
                  <a:pt x="395795" y="28800"/>
                </a:lnTo>
                <a:lnTo>
                  <a:pt x="400320" y="28525"/>
                </a:lnTo>
                <a:lnTo>
                  <a:pt x="404846" y="28388"/>
                </a:lnTo>
                <a:lnTo>
                  <a:pt x="409372" y="28114"/>
                </a:lnTo>
                <a:lnTo>
                  <a:pt x="413760" y="27840"/>
                </a:lnTo>
                <a:lnTo>
                  <a:pt x="418286" y="27565"/>
                </a:lnTo>
                <a:lnTo>
                  <a:pt x="422812" y="27154"/>
                </a:lnTo>
                <a:lnTo>
                  <a:pt x="458743" y="21531"/>
                </a:lnTo>
                <a:lnTo>
                  <a:pt x="463269" y="20571"/>
                </a:lnTo>
                <a:lnTo>
                  <a:pt x="467795" y="19474"/>
                </a:lnTo>
                <a:lnTo>
                  <a:pt x="472320" y="18240"/>
                </a:lnTo>
                <a:lnTo>
                  <a:pt x="476846" y="17005"/>
                </a:lnTo>
                <a:lnTo>
                  <a:pt x="481235" y="15771"/>
                </a:lnTo>
                <a:lnTo>
                  <a:pt x="485760" y="14400"/>
                </a:lnTo>
                <a:lnTo>
                  <a:pt x="490286" y="13028"/>
                </a:lnTo>
                <a:lnTo>
                  <a:pt x="494812" y="11794"/>
                </a:lnTo>
                <a:lnTo>
                  <a:pt x="499338" y="10422"/>
                </a:lnTo>
                <a:lnTo>
                  <a:pt x="503726" y="9051"/>
                </a:lnTo>
                <a:lnTo>
                  <a:pt x="508252" y="7817"/>
                </a:lnTo>
                <a:lnTo>
                  <a:pt x="512778" y="6582"/>
                </a:lnTo>
                <a:lnTo>
                  <a:pt x="517303" y="5348"/>
                </a:lnTo>
                <a:lnTo>
                  <a:pt x="521829" y="4251"/>
                </a:lnTo>
                <a:lnTo>
                  <a:pt x="526218" y="3291"/>
                </a:lnTo>
                <a:lnTo>
                  <a:pt x="530743" y="2468"/>
                </a:lnTo>
                <a:lnTo>
                  <a:pt x="535269" y="1645"/>
                </a:lnTo>
                <a:lnTo>
                  <a:pt x="539795" y="1097"/>
                </a:lnTo>
                <a:lnTo>
                  <a:pt x="544321" y="548"/>
                </a:lnTo>
                <a:lnTo>
                  <a:pt x="548709" y="274"/>
                </a:lnTo>
                <a:lnTo>
                  <a:pt x="553235" y="0"/>
                </a:lnTo>
                <a:lnTo>
                  <a:pt x="557761" y="0"/>
                </a:lnTo>
                <a:lnTo>
                  <a:pt x="562286" y="137"/>
                </a:lnTo>
                <a:lnTo>
                  <a:pt x="566812" y="411"/>
                </a:lnTo>
                <a:lnTo>
                  <a:pt x="571201" y="822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22909" y="2013873"/>
            <a:ext cx="13970" cy="2540"/>
          </a:xfrm>
          <a:custGeom>
            <a:avLst/>
            <a:gdLst/>
            <a:ahLst/>
            <a:cxnLst/>
            <a:rect l="l" t="t" r="r" b="b"/>
            <a:pathLst>
              <a:path w="13970" h="2539">
                <a:moveTo>
                  <a:pt x="0" y="0"/>
                </a:moveTo>
                <a:lnTo>
                  <a:pt x="4525" y="685"/>
                </a:lnTo>
                <a:lnTo>
                  <a:pt x="9051" y="1371"/>
                </a:lnTo>
                <a:lnTo>
                  <a:pt x="13577" y="2194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966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2942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5063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2311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1687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375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7780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9749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3984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71367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472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0873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4958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36486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5730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93940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8125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961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92994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672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3771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5780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8916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80199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799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227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79362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512461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7883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93022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3575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0971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644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6234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58105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6850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579297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2996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6345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7749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67924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74068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6211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2050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61218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72025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66786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6684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8168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67307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76002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7358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06379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65099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7545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16308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8277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8722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06228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976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0347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78978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7250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85849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80199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08574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32875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73794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13127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96203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57364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6540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89730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21177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96834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187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77442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87810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9928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72766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9715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57858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3227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6693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7578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78484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0243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79348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7843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03047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6423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84025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7995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7297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85904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80939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9003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3298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5340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7592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5220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7749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6951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9037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7653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3716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7987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70914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7578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039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03252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72834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59202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80020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83147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79815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96313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7707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71367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7431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86836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407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7836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7194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590496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63632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8475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96094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05214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97799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959188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83024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89812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69159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56254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6252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54786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1127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81940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6616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336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97890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86836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78292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7655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7885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77812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64359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63358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98868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98535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466244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979225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9531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18516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905514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4705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6708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545924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88907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89113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55156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78114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78745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97602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6472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66553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86878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977620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37141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979719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031463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957858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025703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986302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99640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016185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97873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92816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984258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82887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97818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975412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950452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5687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75467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72327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88551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63261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98202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80816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979074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992610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97989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6645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95504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6858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73401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63632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5220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02676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73575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92103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75618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026526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59943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80322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19339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66237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8277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7035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75604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86096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8509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8907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79225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65168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90032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14484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96972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95864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949753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98125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02224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972176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28583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74814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971367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58352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77620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990004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63015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004775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956240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978073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979225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962137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9829009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614242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3991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8929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82174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9834083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988153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967006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966841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9608071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984546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986686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9883866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760300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956020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9330494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0240438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999851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0857514" y="2067908"/>
            <a:ext cx="0" cy="50165"/>
          </a:xfrm>
          <a:custGeom>
            <a:avLst/>
            <a:gdLst/>
            <a:ahLst/>
            <a:cxnLst/>
            <a:rect l="l" t="t" r="r" b="b"/>
            <a:pathLst>
              <a:path h="50164">
                <a:moveTo>
                  <a:pt x="0" y="49645"/>
                </a:moveTo>
                <a:lnTo>
                  <a:pt x="0" y="0"/>
                </a:lnTo>
              </a:path>
            </a:pathLst>
          </a:custGeom>
          <a:ln w="14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9728757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9697625" y="2067908"/>
            <a:ext cx="15240" cy="50165"/>
          </a:xfrm>
          <a:custGeom>
            <a:avLst/>
            <a:gdLst/>
            <a:ahLst/>
            <a:cxnLst/>
            <a:rect l="l" t="t" r="r" b="b"/>
            <a:pathLst>
              <a:path w="15240" h="50164">
                <a:moveTo>
                  <a:pt x="0" y="49645"/>
                </a:moveTo>
                <a:lnTo>
                  <a:pt x="14674" y="49645"/>
                </a:lnTo>
                <a:lnTo>
                  <a:pt x="14674" y="0"/>
                </a:lnTo>
                <a:lnTo>
                  <a:pt x="0" y="0"/>
                </a:lnTo>
                <a:lnTo>
                  <a:pt x="0" y="4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 txBox="1"/>
          <p:nvPr/>
        </p:nvSpPr>
        <p:spPr>
          <a:xfrm>
            <a:off x="8765998" y="1968258"/>
            <a:ext cx="2660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0.000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8765998" y="1544896"/>
            <a:ext cx="2660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0.005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8765998" y="1121437"/>
            <a:ext cx="2660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0.010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8765998" y="698074"/>
            <a:ext cx="2660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0.015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9049007" y="204239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44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9049007" y="1619036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44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9049007" y="119567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44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9049007" y="772312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744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9337830" y="21175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0074564" y="21175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0811296" y="21175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1548029" y="21175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9298524" y="2145447"/>
            <a:ext cx="793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11455177" y="2145447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300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9981760" y="2138847"/>
            <a:ext cx="922655" cy="2870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  <a:tabLst>
                <a:tab pos="749300" algn="l"/>
              </a:tabLst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10</a:t>
            </a: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0	</a:t>
            </a: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200</a:t>
            </a:r>
            <a:endParaRPr sz="750">
              <a:latin typeface="Helvetica"/>
              <a:cs typeface="Helvetica"/>
            </a:endParaRPr>
          </a:p>
          <a:p>
            <a:pPr marL="69850">
              <a:lnSpc>
                <a:spcPct val="100000"/>
              </a:lnSpc>
              <a:spcBef>
                <a:spcPts val="75"/>
              </a:spcBef>
            </a:pPr>
            <a:r>
              <a:rPr sz="850" spc="5" dirty="0">
                <a:latin typeface="Helvetica"/>
                <a:cs typeface="Helvetica"/>
              </a:rPr>
              <a:t>Observed</a:t>
            </a:r>
            <a:r>
              <a:rPr sz="850" spc="-75" dirty="0">
                <a:latin typeface="Helvetica"/>
                <a:cs typeface="Helvetica"/>
              </a:rPr>
              <a:t> </a:t>
            </a:r>
            <a:r>
              <a:rPr sz="850" spc="-10" dirty="0">
                <a:latin typeface="Helvetica"/>
                <a:cs typeface="Helvetica"/>
              </a:rPr>
              <a:t>Values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46" name="object 346"/>
          <p:cNvSpPr txBox="1"/>
          <p:nvPr/>
        </p:nvSpPr>
        <p:spPr>
          <a:xfrm>
            <a:off x="8620899" y="1022758"/>
            <a:ext cx="135255" cy="537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35"/>
              </a:lnSpc>
            </a:pPr>
            <a:r>
              <a:rPr sz="850" dirty="0">
                <a:latin typeface="Helvetica"/>
                <a:cs typeface="Helvetica"/>
              </a:rPr>
              <a:t>Probability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47" name="object 347"/>
          <p:cNvSpPr txBox="1"/>
          <p:nvPr/>
        </p:nvSpPr>
        <p:spPr>
          <a:xfrm>
            <a:off x="9073747" y="178808"/>
            <a:ext cx="773430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Helvetica"/>
                <a:cs typeface="Helvetica"/>
              </a:rPr>
              <a:t>Histogram</a:t>
            </a:r>
            <a:endParaRPr sz="1300">
              <a:latin typeface="Helvetica"/>
              <a:cs typeface="Helvetica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9006484" y="2791879"/>
            <a:ext cx="2845435" cy="1652270"/>
          </a:xfrm>
          <a:custGeom>
            <a:avLst/>
            <a:gdLst/>
            <a:ahLst/>
            <a:cxnLst/>
            <a:rect l="l" t="t" r="r" b="b"/>
            <a:pathLst>
              <a:path w="2845434" h="1652270">
                <a:moveTo>
                  <a:pt x="0" y="1651762"/>
                </a:moveTo>
                <a:lnTo>
                  <a:pt x="2845028" y="1651762"/>
                </a:lnTo>
                <a:lnTo>
                  <a:pt x="2845028" y="0"/>
                </a:lnTo>
                <a:lnTo>
                  <a:pt x="0" y="0"/>
                </a:lnTo>
                <a:lnTo>
                  <a:pt x="0" y="165176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006492" y="4127942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9006492" y="3646705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9006492" y="3165468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9320688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763934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0207318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0650564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1093948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1537195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006492" y="4368629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006492" y="3887392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006492" y="3406018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006492" y="2924781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099064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542311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985695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428941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872325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1315572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1758955" y="2792026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5">
                <a:moveTo>
                  <a:pt x="0" y="1651620"/>
                </a:moveTo>
                <a:lnTo>
                  <a:pt x="0" y="0"/>
                </a:lnTo>
              </a:path>
            </a:pathLst>
          </a:custGeom>
          <a:ln w="14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12210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912210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28242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28242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36347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36347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41984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41984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46359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46359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499659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499659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53051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257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953051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55753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955753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9581808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257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581808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960375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60375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62377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62377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64242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64242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965984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65984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967602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967602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969138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9691385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9705923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705923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719637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719637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73280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9732802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745420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45420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57488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257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57488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69009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69009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80117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80117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9095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90951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80137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801374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81138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811386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821260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821260" y="435491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830723" y="426357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830723" y="426357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839911" y="42602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839911" y="42602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848963" y="42458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848963" y="42458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857740" y="424136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857740" y="424136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866243" y="42298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866243" y="42298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874608" y="42298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874608" y="42298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882837" y="422202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882837" y="422202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890791" y="421818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890791" y="421818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898608" y="42129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898608" y="42129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906289" y="42106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906289" y="42106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913832" y="42050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913832" y="42050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921237" y="420350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921237" y="420350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928369" y="42033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928369" y="42033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935500" y="419939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935500" y="419939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9942494" y="41961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942494" y="41961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949352" y="41929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949352" y="41929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956209" y="41929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956209" y="41929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962791" y="41913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962791" y="41913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969375" y="41897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969375" y="41897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975820" y="41878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975820" y="41878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982266" y="418732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982266" y="418732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988574" y="4184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988574" y="4184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994746" y="4184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994746" y="4184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0000781" y="41793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257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0000781" y="417937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0006814" y="41737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257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0006814" y="41737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0012849" y="417100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0012849" y="417100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0018746" y="41696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0018746" y="41696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0024506" y="416510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0024506" y="416510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0030266" y="41649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0030266" y="41649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0036026" y="416359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0036026" y="416359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0041649" y="41625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0041649" y="41625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0047271" y="415921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0047271" y="415921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0052757" y="41577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0052757" y="415770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0058243" y="41570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10058243" y="41570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0063592" y="4155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0063592" y="4155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0068941" y="4155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0068941" y="4155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0074289" y="415441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0074289" y="415441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0079501" y="41512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0079501" y="41512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10084712" y="41504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0084712" y="41504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0089923" y="41479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0089923" y="41479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0094997" y="41479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0094997" y="41479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0100072" y="41456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0100072" y="41456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0105146" y="41450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0105146" y="414508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0110083" y="41437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0110083" y="41437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0115021" y="41415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0115021" y="41415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0119958" y="41386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0119958" y="41386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0124895" y="41382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0124895" y="41382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0129695" y="41368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0129695" y="41368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10134495" y="4136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0134495" y="41361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10139295" y="413466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10139295" y="413466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0144095" y="41342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0144095" y="41342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0148758" y="41342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10148758" y="41342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0153421" y="41335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10153421" y="41335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10158083" y="413315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10158083" y="413315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10162747" y="413260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10162747" y="413260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10167409" y="4131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0167409" y="41312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10171935" y="41273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0171935" y="41273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10176461" y="41271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10176461" y="41271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0180987" y="412684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10180987" y="412684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0185512" y="412286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10185512" y="412286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10190038" y="41191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0190038" y="411916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10194426" y="41166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10194426" y="41166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10198952" y="41161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10198952" y="41161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10203340" y="411546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10203340" y="411546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10207729" y="411518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10207729" y="411518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10212118" y="41113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10212118" y="41113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10216369" y="41079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10216369" y="41079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10220758" y="410764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10220758" y="410764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10225147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154" y="21120"/>
                </a:lnTo>
                <a:lnTo>
                  <a:pt x="27154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10225147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034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10229398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10229398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10233649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10233649" y="41047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10237901" y="41009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0237901" y="41009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0242152" y="41003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0242152" y="41003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246404" y="40994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10246404" y="409941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0250655" y="40984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0250655" y="40984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0254770" y="40955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0254770" y="40955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10259021" y="40950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10259021" y="40950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10263135" y="4094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10263135" y="4094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10267387" y="4094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10267387" y="4094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10271500" y="4090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0271500" y="4090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0275615" y="4090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0275615" y="4090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0279729" y="40888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10279729" y="40888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10283844" y="40870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10283844" y="40870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10287958" y="4085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10287958" y="4085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10292072" y="40782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0292072" y="40782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0296049" y="40778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0296049" y="40778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0300164" y="40770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0300164" y="40770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0304278" y="40769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0304278" y="40769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0308255" y="40758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0308255" y="40758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0312369" y="40758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0312369" y="40758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0316347" y="40750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0316347" y="40750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0320324" y="40743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0320324" y="40743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10324301" y="40741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10324301" y="40741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10328415" y="40721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10328415" y="40721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10332392" y="40715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10332392" y="40715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0336369" y="4070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10336369" y="4070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10340347" y="407075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10340347" y="407075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10344324" y="40696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10344324" y="406965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10348301" y="4066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10348301" y="40662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10352278" y="40649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10352278" y="40649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10356255" y="40645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10356255" y="40645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10360232" y="40645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10360232" y="40645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10364210" y="40637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10364210" y="40637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10368050" y="40637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10368050" y="40637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10372027" y="40626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10372027" y="40626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10376004" y="4061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10376004" y="4061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10379981" y="4061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10379981" y="40614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10383821" y="40608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10383821" y="40608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10387798" y="40606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10387798" y="40606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10391775" y="40601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10391775" y="40601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10395615" y="40593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10395615" y="40593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10399593" y="4058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10399593" y="4058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10403570" y="40585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10403570" y="40585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10407410" y="40581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10407410" y="40581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0411386" y="40566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10411386" y="40566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0415364" y="40564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0415364" y="40564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10419204" y="40558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10419204" y="40558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10423181" y="40549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0423181" y="40549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0427158" y="40542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10427158" y="40542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10430998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10430998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10434976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0434976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0438952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10438952" y="40533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10442792" y="40525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0442792" y="40525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10446770" y="40523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10446770" y="405237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0450747" y="40501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10450747" y="40501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0454587" y="40499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10454587" y="40499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10458564" y="40494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10458564" y="40494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0462541" y="40490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10462541" y="40490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10466518" y="40489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10466518" y="40489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10470495" y="40485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10470495" y="404853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10474335" y="40481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10474335" y="40481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10478313" y="4046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10478313" y="4046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10482290" y="4046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10482290" y="40468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10486267" y="4046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10486267" y="4046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10490244" y="40457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10490244" y="40457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10494221" y="40429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10494221" y="40429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0498198" y="40420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0498198" y="40420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10502313" y="40400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257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10502313" y="40400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0506290" y="40400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0506290" y="404003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0510267" y="40372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0510267" y="40372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0514244" y="403605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0514244" y="403605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0518358" y="40356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0518358" y="40356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0522336" y="403509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0522336" y="403509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0526450" y="4034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0526450" y="4034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10530427" y="40341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10530427" y="40341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10534541" y="40334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10534541" y="40334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10538655" y="403317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10538655" y="403317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10542633" y="403015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10542633" y="403015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10546747" y="403015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0546747" y="403015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0550861" y="40293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0550861" y="40293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10554975" y="40293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10554975" y="40293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10559090" y="40290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10559090" y="40290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10563342" y="40286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0563342" y="40286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10567455" y="40285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10567455" y="40285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10571570" y="4027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10571570" y="4027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10575821" y="402673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10575821" y="402673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10580073" y="40260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10580073" y="40260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10584187" y="4022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10584187" y="40222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0588438" y="402193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0588438" y="402193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0592690" y="402042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0592690" y="402042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0596941" y="401863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0596941" y="401863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10601193" y="40172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10601193" y="40172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10605582" y="401589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10605582" y="401589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10609833" y="40150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10609833" y="401507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10614221" y="40132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0614221" y="40132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10618610" y="40105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10618610" y="401054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0622861" y="40099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0622861" y="40099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10627250" y="40097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10627250" y="400972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10631775" y="40084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0631775" y="40084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10636164" y="400711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10636164" y="400711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10640553" y="40046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10640553" y="400465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0645078" y="4003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10645078" y="4003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0649604" y="4003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10649604" y="400369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10654130" y="40035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0654130" y="40035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10658656" y="40032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10658656" y="40032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0663318" y="40002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154" y="21120"/>
                </a:lnTo>
                <a:lnTo>
                  <a:pt x="27154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10663318" y="40002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034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10667844" y="39972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10667844" y="39972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10672507" y="39950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10672507" y="39950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10677170" y="399354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0677170" y="399354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0681833" y="39924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0681833" y="39924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0686496" y="39914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10686496" y="39914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10691296" y="39901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10691296" y="399011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0696095" y="39890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0696095" y="39890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0700896" y="398874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0700896" y="398874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0705696" y="39884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257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10705696" y="39884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10710633" y="39876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10710633" y="39876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10715570" y="39846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10715570" y="398462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10720507" y="39842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0720507" y="39842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10725581" y="39829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10725581" y="398298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10730519" y="39828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0730519" y="39828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10735593" y="39828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10735593" y="398284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10740804" y="39805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10740804" y="39805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0745878" y="39692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0745878" y="396926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10751091" y="396597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10751091" y="396597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10756439" y="39646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0756439" y="396460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10761650" y="39633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0761650" y="396337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10766999" y="396323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10766999" y="396323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10772485" y="39618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0772485" y="39618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10777833" y="39571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10777833" y="39571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10783456" y="39482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0783456" y="394828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10788942" y="39470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0788942" y="39470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10794565" y="39432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10794565" y="39432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10800325" y="394238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10800325" y="394238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10806085" y="394170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806085" y="394170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10811845" y="39410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10811845" y="39410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10817742" y="393827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10817742" y="393827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10823776" y="39362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0823776" y="39362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10829811" y="39331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10829811" y="393319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10835844" y="393223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257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10835844" y="393223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10842153" y="39314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10842153" y="39314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10848325" y="39223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257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0848325" y="392236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10854770" y="39186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10854770" y="39186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10861216" y="390316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10861216" y="390316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10867799" y="390179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0867799" y="390179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874382" y="390014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0874382" y="390014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0881239" y="38978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0881239" y="38978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0888096" y="389644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888096" y="389644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10895090" y="38949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10895090" y="389493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10902222" y="3890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10902222" y="389095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10909490" y="388643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10909490" y="388643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10916759" y="38845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10916759" y="38845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10924302" y="38835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10924302" y="38835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0931982" y="38769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10931982" y="38769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10939799" y="38760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0939799" y="38760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10947754" y="38616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0947754" y="38616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10955982" y="385420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10955982" y="385420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10964348" y="384405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10964348" y="384405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10972851" y="38413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10972851" y="384131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10981628" y="38318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10981628" y="383184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10990679" y="38303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10990679" y="38303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10999868" y="382307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10999868" y="382307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11009468" y="381182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11009468" y="381182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714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11019205" y="38111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11019205" y="38111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11029216" y="38019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11029216" y="380195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11039640" y="37967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257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257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11039640" y="37967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257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257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11050474" y="379125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1050474" y="379125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1061582" y="377932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1061582" y="377932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11073239" y="376053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257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11073239" y="3760534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11085308" y="374983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154" y="21120"/>
                </a:lnTo>
                <a:lnTo>
                  <a:pt x="27154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11085308" y="374983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034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11097788" y="374435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11097788" y="374435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1110954" y="373091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11110954" y="373091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11124805" y="372336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154" y="21120"/>
                </a:lnTo>
                <a:lnTo>
                  <a:pt x="27154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11124805" y="372336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034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11139205" y="371212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11139205" y="3712122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11154565" y="37027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257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257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11154565" y="370279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257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257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11170885" y="36750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154" y="21120"/>
                </a:lnTo>
                <a:lnTo>
                  <a:pt x="27154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11170885" y="367509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034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11188165" y="36748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11188165" y="367481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11201948" y="3531847"/>
            <a:ext cx="103268" cy="11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11300211" y="34381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11300211" y="343810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11331068" y="34357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11331068" y="343577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11367137" y="342892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034" y="0"/>
                </a:lnTo>
                <a:lnTo>
                  <a:pt x="0" y="6171"/>
                </a:lnTo>
                <a:lnTo>
                  <a:pt x="0" y="21120"/>
                </a:lnTo>
                <a:lnTo>
                  <a:pt x="6034" y="27291"/>
                </a:lnTo>
                <a:lnTo>
                  <a:pt x="21120" y="27291"/>
                </a:lnTo>
                <a:lnTo>
                  <a:pt x="27154" y="21120"/>
                </a:lnTo>
                <a:lnTo>
                  <a:pt x="27154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11367137" y="342892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577"/>
                </a:moveTo>
                <a:lnTo>
                  <a:pt x="0" y="6171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154" y="6171"/>
                </a:lnTo>
                <a:lnTo>
                  <a:pt x="27154" y="13577"/>
                </a:lnTo>
                <a:lnTo>
                  <a:pt x="27154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034" y="27291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11410749" y="33622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11410749" y="33622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714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11467114" y="333086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120" y="0"/>
                </a:moveTo>
                <a:lnTo>
                  <a:pt x="6171" y="0"/>
                </a:lnTo>
                <a:lnTo>
                  <a:pt x="0" y="6171"/>
                </a:lnTo>
                <a:lnTo>
                  <a:pt x="0" y="21120"/>
                </a:lnTo>
                <a:lnTo>
                  <a:pt x="6171" y="27291"/>
                </a:lnTo>
                <a:lnTo>
                  <a:pt x="21120" y="27291"/>
                </a:lnTo>
                <a:lnTo>
                  <a:pt x="27291" y="21120"/>
                </a:lnTo>
                <a:lnTo>
                  <a:pt x="27291" y="6171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11467114" y="3330863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0" y="13714"/>
                </a:moveTo>
                <a:lnTo>
                  <a:pt x="0" y="6171"/>
                </a:lnTo>
                <a:lnTo>
                  <a:pt x="6171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171"/>
                </a:lnTo>
                <a:lnTo>
                  <a:pt x="27291" y="13714"/>
                </a:lnTo>
                <a:lnTo>
                  <a:pt x="27291" y="21120"/>
                </a:lnTo>
                <a:lnTo>
                  <a:pt x="21120" y="27291"/>
                </a:lnTo>
                <a:lnTo>
                  <a:pt x="13577" y="27291"/>
                </a:lnTo>
                <a:lnTo>
                  <a:pt x="6171" y="27291"/>
                </a:lnTo>
                <a:lnTo>
                  <a:pt x="0" y="21120"/>
                </a:lnTo>
                <a:lnTo>
                  <a:pt x="0" y="13714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11548303" y="28907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120" y="0"/>
                </a:moveTo>
                <a:lnTo>
                  <a:pt x="6034" y="0"/>
                </a:lnTo>
                <a:lnTo>
                  <a:pt x="0" y="6034"/>
                </a:lnTo>
                <a:lnTo>
                  <a:pt x="0" y="21120"/>
                </a:lnTo>
                <a:lnTo>
                  <a:pt x="6034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11548303" y="289076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0" y="13577"/>
                </a:moveTo>
                <a:lnTo>
                  <a:pt x="0" y="6034"/>
                </a:lnTo>
                <a:lnTo>
                  <a:pt x="6034" y="0"/>
                </a:lnTo>
                <a:lnTo>
                  <a:pt x="13577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577" y="27154"/>
                </a:lnTo>
                <a:lnTo>
                  <a:pt x="6034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11708486" y="285346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120" y="0"/>
                </a:moveTo>
                <a:lnTo>
                  <a:pt x="6171" y="0"/>
                </a:lnTo>
                <a:lnTo>
                  <a:pt x="0" y="6034"/>
                </a:lnTo>
                <a:lnTo>
                  <a:pt x="0" y="21120"/>
                </a:lnTo>
                <a:lnTo>
                  <a:pt x="6171" y="27154"/>
                </a:lnTo>
                <a:lnTo>
                  <a:pt x="21120" y="27154"/>
                </a:lnTo>
                <a:lnTo>
                  <a:pt x="27291" y="21120"/>
                </a:lnTo>
                <a:lnTo>
                  <a:pt x="27291" y="6034"/>
                </a:lnTo>
                <a:lnTo>
                  <a:pt x="2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11708486" y="2853466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0" y="13577"/>
                </a:moveTo>
                <a:lnTo>
                  <a:pt x="0" y="6034"/>
                </a:lnTo>
                <a:lnTo>
                  <a:pt x="6171" y="0"/>
                </a:lnTo>
                <a:lnTo>
                  <a:pt x="13714" y="0"/>
                </a:lnTo>
                <a:lnTo>
                  <a:pt x="21120" y="0"/>
                </a:lnTo>
                <a:lnTo>
                  <a:pt x="27291" y="6034"/>
                </a:lnTo>
                <a:lnTo>
                  <a:pt x="27291" y="13577"/>
                </a:lnTo>
                <a:lnTo>
                  <a:pt x="27291" y="21120"/>
                </a:lnTo>
                <a:lnTo>
                  <a:pt x="21120" y="27154"/>
                </a:lnTo>
                <a:lnTo>
                  <a:pt x="13714" y="27154"/>
                </a:lnTo>
                <a:lnTo>
                  <a:pt x="6171" y="27154"/>
                </a:lnTo>
                <a:lnTo>
                  <a:pt x="0" y="21120"/>
                </a:lnTo>
                <a:lnTo>
                  <a:pt x="0" y="13577"/>
                </a:lnTo>
              </a:path>
            </a:pathLst>
          </a:custGeom>
          <a:ln w="97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9006483" y="3710548"/>
            <a:ext cx="2845435" cy="732790"/>
          </a:xfrm>
          <a:custGeom>
            <a:avLst/>
            <a:gdLst/>
            <a:ahLst/>
            <a:cxnLst/>
            <a:rect l="l" t="t" r="r" b="b"/>
            <a:pathLst>
              <a:path w="2845434" h="732789">
                <a:moveTo>
                  <a:pt x="0" y="732311"/>
                </a:moveTo>
                <a:lnTo>
                  <a:pt x="2845028" y="0"/>
                </a:lnTo>
              </a:path>
            </a:pathLst>
          </a:custGeom>
          <a:ln w="29211">
            <a:solidFill>
              <a:srgbClr val="CD85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 txBox="1"/>
          <p:nvPr/>
        </p:nvSpPr>
        <p:spPr>
          <a:xfrm>
            <a:off x="8872696" y="4294351"/>
            <a:ext cx="793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30" name="object 930"/>
          <p:cNvSpPr txBox="1"/>
          <p:nvPr/>
        </p:nvSpPr>
        <p:spPr>
          <a:xfrm>
            <a:off x="8766039" y="3813100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100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31" name="object 931"/>
          <p:cNvSpPr txBox="1"/>
          <p:nvPr/>
        </p:nvSpPr>
        <p:spPr>
          <a:xfrm>
            <a:off x="8766039" y="3331849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200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32" name="object 932"/>
          <p:cNvSpPr txBox="1"/>
          <p:nvPr/>
        </p:nvSpPr>
        <p:spPr>
          <a:xfrm>
            <a:off x="8766039" y="2850502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300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33" name="object 933"/>
          <p:cNvSpPr/>
          <p:nvPr/>
        </p:nvSpPr>
        <p:spPr>
          <a:xfrm>
            <a:off x="8968916" y="4368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8968916" y="38873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8968916" y="340601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8968916" y="29247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9099064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9542311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9985695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10428941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10872325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11315572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11758955" y="444364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77"/>
                </a:moveTo>
                <a:lnTo>
                  <a:pt x="0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 txBox="1"/>
          <p:nvPr/>
        </p:nvSpPr>
        <p:spPr>
          <a:xfrm>
            <a:off x="9031644" y="4471541"/>
            <a:ext cx="1352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−3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45" name="object 945"/>
          <p:cNvSpPr txBox="1"/>
          <p:nvPr/>
        </p:nvSpPr>
        <p:spPr>
          <a:xfrm>
            <a:off x="9474879" y="4471541"/>
            <a:ext cx="1352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−2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46" name="object 946"/>
          <p:cNvSpPr txBox="1"/>
          <p:nvPr/>
        </p:nvSpPr>
        <p:spPr>
          <a:xfrm>
            <a:off x="11276425" y="4471541"/>
            <a:ext cx="793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47" name="object 947"/>
          <p:cNvSpPr txBox="1"/>
          <p:nvPr/>
        </p:nvSpPr>
        <p:spPr>
          <a:xfrm>
            <a:off x="11719660" y="4471541"/>
            <a:ext cx="793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48" name="object 948"/>
          <p:cNvSpPr txBox="1"/>
          <p:nvPr/>
        </p:nvSpPr>
        <p:spPr>
          <a:xfrm>
            <a:off x="9918305" y="4464822"/>
            <a:ext cx="1015365" cy="2870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  <a:tabLst>
                <a:tab pos="483870" algn="l"/>
                <a:tab pos="927100" algn="l"/>
              </a:tabLst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−1	0	1</a:t>
            </a:r>
            <a:endParaRPr sz="750">
              <a:latin typeface="Helvetica"/>
              <a:cs typeface="Helvetica"/>
            </a:endParaRPr>
          </a:p>
          <a:p>
            <a:pPr marL="19685">
              <a:lnSpc>
                <a:spcPct val="100000"/>
              </a:lnSpc>
              <a:spcBef>
                <a:spcPts val="80"/>
              </a:spcBef>
            </a:pPr>
            <a:r>
              <a:rPr sz="850" spc="5" dirty="0">
                <a:latin typeface="Helvetica"/>
                <a:cs typeface="Helvetica"/>
              </a:rPr>
              <a:t>Theoretical</a:t>
            </a:r>
            <a:r>
              <a:rPr sz="850" spc="-75" dirty="0">
                <a:latin typeface="Helvetica"/>
                <a:cs typeface="Helvetica"/>
              </a:rPr>
              <a:t> </a:t>
            </a:r>
            <a:r>
              <a:rPr sz="850" spc="5" dirty="0">
                <a:latin typeface="Helvetica"/>
                <a:cs typeface="Helvetica"/>
              </a:rPr>
              <a:t>Quantile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49" name="object 949"/>
          <p:cNvSpPr txBox="1"/>
          <p:nvPr/>
        </p:nvSpPr>
        <p:spPr>
          <a:xfrm>
            <a:off x="8620899" y="3187814"/>
            <a:ext cx="135255" cy="8604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35"/>
              </a:lnSpc>
            </a:pPr>
            <a:r>
              <a:rPr sz="850" spc="5" dirty="0">
                <a:latin typeface="Helvetica"/>
                <a:cs typeface="Helvetica"/>
              </a:rPr>
              <a:t>Observed</a:t>
            </a:r>
            <a:r>
              <a:rPr sz="850" spc="-45" dirty="0">
                <a:latin typeface="Helvetica"/>
                <a:cs typeface="Helvetica"/>
              </a:rPr>
              <a:t> </a:t>
            </a:r>
            <a:r>
              <a:rPr sz="850" spc="-10" dirty="0">
                <a:latin typeface="Helvetica"/>
                <a:cs typeface="Helvetica"/>
              </a:rPr>
              <a:t>Values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50" name="object 950"/>
          <p:cNvSpPr txBox="1"/>
          <p:nvPr/>
        </p:nvSpPr>
        <p:spPr>
          <a:xfrm>
            <a:off x="8993793" y="2504900"/>
            <a:ext cx="707390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Helvetica"/>
                <a:cs typeface="Helvetica"/>
              </a:rPr>
              <a:t>Q−Q</a:t>
            </a:r>
            <a:r>
              <a:rPr sz="1300" spc="-70" dirty="0">
                <a:latin typeface="Helvetica"/>
                <a:cs typeface="Helvetica"/>
              </a:rPr>
              <a:t> </a:t>
            </a:r>
            <a:r>
              <a:rPr sz="1300" spc="-5" dirty="0">
                <a:latin typeface="Helvetica"/>
                <a:cs typeface="Helvetica"/>
              </a:rPr>
              <a:t>Plot</a:t>
            </a:r>
            <a:endParaRPr sz="1300">
              <a:latin typeface="Helvetica"/>
              <a:cs typeface="Helvetica"/>
            </a:endParaRPr>
          </a:p>
        </p:txBody>
      </p:sp>
      <p:sp>
        <p:nvSpPr>
          <p:cNvPr id="951" name="object 951"/>
          <p:cNvSpPr/>
          <p:nvPr/>
        </p:nvSpPr>
        <p:spPr>
          <a:xfrm>
            <a:off x="9006484" y="5118125"/>
            <a:ext cx="2845435" cy="1588770"/>
          </a:xfrm>
          <a:custGeom>
            <a:avLst/>
            <a:gdLst/>
            <a:ahLst/>
            <a:cxnLst/>
            <a:rect l="l" t="t" r="r" b="b"/>
            <a:pathLst>
              <a:path w="2845434" h="1588770">
                <a:moveTo>
                  <a:pt x="0" y="1588668"/>
                </a:moveTo>
                <a:lnTo>
                  <a:pt x="2845028" y="1588668"/>
                </a:lnTo>
                <a:lnTo>
                  <a:pt x="2845028" y="0"/>
                </a:lnTo>
                <a:lnTo>
                  <a:pt x="0" y="0"/>
                </a:lnTo>
                <a:lnTo>
                  <a:pt x="0" y="158866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11318040" y="6403154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49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9006492" y="6403154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349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9006492" y="5940157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9006492" y="5477298"/>
            <a:ext cx="2845435" cy="0"/>
          </a:xfrm>
          <a:custGeom>
            <a:avLst/>
            <a:gdLst/>
            <a:ahLst/>
            <a:cxnLst/>
            <a:rect l="l" t="t" r="r" b="b"/>
            <a:pathLst>
              <a:path w="2845434">
                <a:moveTo>
                  <a:pt x="0" y="0"/>
                </a:moveTo>
                <a:lnTo>
                  <a:pt x="2844896" y="0"/>
                </a:lnTo>
              </a:path>
            </a:pathLst>
          </a:custGeom>
          <a:ln w="72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9006492" y="6627179"/>
            <a:ext cx="2845435" cy="15240"/>
          </a:xfrm>
          <a:custGeom>
            <a:avLst/>
            <a:gdLst/>
            <a:ahLst/>
            <a:cxnLst/>
            <a:rect l="l" t="t" r="r" b="b"/>
            <a:pathLst>
              <a:path w="2845434" h="15240">
                <a:moveTo>
                  <a:pt x="0" y="14674"/>
                </a:moveTo>
                <a:lnTo>
                  <a:pt x="2844896" y="14674"/>
                </a:lnTo>
                <a:lnTo>
                  <a:pt x="2844896" y="0"/>
                </a:lnTo>
                <a:lnTo>
                  <a:pt x="0" y="0"/>
                </a:lnTo>
                <a:lnTo>
                  <a:pt x="0" y="146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9006492" y="6164319"/>
            <a:ext cx="2845435" cy="15240"/>
          </a:xfrm>
          <a:custGeom>
            <a:avLst/>
            <a:gdLst/>
            <a:ahLst/>
            <a:cxnLst/>
            <a:rect l="l" t="t" r="r" b="b"/>
            <a:pathLst>
              <a:path w="2845434" h="15239">
                <a:moveTo>
                  <a:pt x="0" y="14674"/>
                </a:moveTo>
                <a:lnTo>
                  <a:pt x="2844896" y="14674"/>
                </a:lnTo>
                <a:lnTo>
                  <a:pt x="2844896" y="0"/>
                </a:lnTo>
                <a:lnTo>
                  <a:pt x="0" y="0"/>
                </a:lnTo>
                <a:lnTo>
                  <a:pt x="0" y="146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9006492" y="5238600"/>
            <a:ext cx="2845435" cy="15240"/>
          </a:xfrm>
          <a:custGeom>
            <a:avLst/>
            <a:gdLst/>
            <a:ahLst/>
            <a:cxnLst/>
            <a:rect l="l" t="t" r="r" b="b"/>
            <a:pathLst>
              <a:path w="2845434" h="15239">
                <a:moveTo>
                  <a:pt x="0" y="14674"/>
                </a:moveTo>
                <a:lnTo>
                  <a:pt x="2844896" y="14674"/>
                </a:lnTo>
                <a:lnTo>
                  <a:pt x="2844896" y="0"/>
                </a:lnTo>
                <a:lnTo>
                  <a:pt x="0" y="0"/>
                </a:lnTo>
                <a:lnTo>
                  <a:pt x="0" y="146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9463522" y="5118118"/>
            <a:ext cx="1924666" cy="1626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 txBox="1"/>
          <p:nvPr/>
        </p:nvSpPr>
        <p:spPr>
          <a:xfrm>
            <a:off x="8872696" y="6560375"/>
            <a:ext cx="793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4D4D4D"/>
                </a:solidFill>
                <a:latin typeface="Helvetica"/>
                <a:cs typeface="Helvetica"/>
              </a:rPr>
              <a:t>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61" name="object 961"/>
          <p:cNvSpPr txBox="1"/>
          <p:nvPr/>
        </p:nvSpPr>
        <p:spPr>
          <a:xfrm>
            <a:off x="8766039" y="6097364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100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62" name="object 962"/>
          <p:cNvSpPr txBox="1"/>
          <p:nvPr/>
        </p:nvSpPr>
        <p:spPr>
          <a:xfrm>
            <a:off x="8766039" y="5634545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200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63" name="object 963"/>
          <p:cNvSpPr txBox="1"/>
          <p:nvPr/>
        </p:nvSpPr>
        <p:spPr>
          <a:xfrm>
            <a:off x="8766039" y="5171727"/>
            <a:ext cx="1860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solidFill>
                  <a:srgbClr val="4D4D4D"/>
                </a:solidFill>
                <a:latin typeface="Helvetica"/>
                <a:cs typeface="Helvetica"/>
              </a:rPr>
              <a:t>300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964" name="object 964"/>
          <p:cNvSpPr/>
          <p:nvPr/>
        </p:nvSpPr>
        <p:spPr>
          <a:xfrm>
            <a:off x="8968916" y="66345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8968916" y="61716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8968916" y="570879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8968916" y="52459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577" y="0"/>
                </a:lnTo>
              </a:path>
            </a:pathLst>
          </a:custGeom>
          <a:ln w="1467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 txBox="1"/>
          <p:nvPr/>
        </p:nvSpPr>
        <p:spPr>
          <a:xfrm>
            <a:off x="8620899" y="5482501"/>
            <a:ext cx="135255" cy="8604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35"/>
              </a:lnSpc>
            </a:pPr>
            <a:r>
              <a:rPr sz="850" spc="5" dirty="0">
                <a:latin typeface="Helvetica"/>
                <a:cs typeface="Helvetica"/>
              </a:rPr>
              <a:t>Observed</a:t>
            </a:r>
            <a:r>
              <a:rPr sz="850" spc="-45" dirty="0">
                <a:latin typeface="Helvetica"/>
                <a:cs typeface="Helvetica"/>
              </a:rPr>
              <a:t> </a:t>
            </a:r>
            <a:r>
              <a:rPr sz="850" spc="-10" dirty="0">
                <a:latin typeface="Helvetica"/>
                <a:cs typeface="Helvetica"/>
              </a:rPr>
              <a:t>Values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69" name="object 969"/>
          <p:cNvSpPr txBox="1"/>
          <p:nvPr/>
        </p:nvSpPr>
        <p:spPr>
          <a:xfrm>
            <a:off x="8993793" y="4831130"/>
            <a:ext cx="633730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0" dirty="0">
                <a:latin typeface="Helvetica"/>
                <a:cs typeface="Helvetica"/>
              </a:rPr>
              <a:t>Box</a:t>
            </a:r>
            <a:r>
              <a:rPr sz="1300" spc="-65" dirty="0">
                <a:latin typeface="Helvetica"/>
                <a:cs typeface="Helvetica"/>
              </a:rPr>
              <a:t> </a:t>
            </a:r>
            <a:r>
              <a:rPr sz="1300" spc="-5" dirty="0">
                <a:latin typeface="Helvetica"/>
                <a:cs typeface="Helvetica"/>
              </a:rPr>
              <a:t>Plot</a:t>
            </a:r>
            <a:endParaRPr sz="1300">
              <a:latin typeface="Helvetica"/>
              <a:cs typeface="Helvetica"/>
            </a:endParaRPr>
          </a:p>
        </p:txBody>
      </p:sp>
      <p:sp>
        <p:nvSpPr>
          <p:cNvPr id="970" name="object 970"/>
          <p:cNvSpPr txBox="1"/>
          <p:nvPr/>
        </p:nvSpPr>
        <p:spPr>
          <a:xfrm>
            <a:off x="413375" y="5259757"/>
            <a:ext cx="1703705" cy="64579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1174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25"/>
              </a:spcBef>
            </a:pPr>
            <a:r>
              <a:rPr sz="2200" spc="-11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endParaRPr sz="2200">
              <a:latin typeface="Arial"/>
              <a:cs typeface="Arial"/>
            </a:endParaRPr>
          </a:p>
        </p:txBody>
      </p:sp>
      <p:sp>
        <p:nvSpPr>
          <p:cNvPr id="971" name="object 971"/>
          <p:cNvSpPr txBox="1"/>
          <p:nvPr/>
        </p:nvSpPr>
        <p:spPr>
          <a:xfrm>
            <a:off x="2116878" y="5259757"/>
            <a:ext cx="5073650" cy="645795"/>
          </a:xfrm>
          <a:prstGeom prst="rect">
            <a:avLst/>
          </a:prstGeom>
          <a:solidFill>
            <a:srgbClr val="CFD5EA">
              <a:alpha val="90199"/>
            </a:srgbClr>
          </a:solidFill>
        </p:spPr>
        <p:txBody>
          <a:bodyPr vert="horz" wrap="square" lIns="0" tIns="17272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360"/>
              </a:spcBef>
            </a:pPr>
            <a:r>
              <a:rPr sz="1600" spc="-80" dirty="0">
                <a:latin typeface="Arial"/>
                <a:cs typeface="Arial"/>
              </a:rPr>
              <a:t>Add 1 </a:t>
            </a:r>
            <a:r>
              <a:rPr sz="1600" spc="-40" dirty="0">
                <a:latin typeface="Arial"/>
                <a:cs typeface="Arial"/>
              </a:rPr>
              <a:t>through </a:t>
            </a:r>
            <a:r>
              <a:rPr sz="1600" spc="-80" dirty="0">
                <a:latin typeface="Arial"/>
                <a:cs typeface="Arial"/>
              </a:rPr>
              <a:t>3 </a:t>
            </a:r>
            <a:r>
              <a:rPr sz="1600" spc="10" dirty="0">
                <a:latin typeface="Arial"/>
                <a:cs typeface="Arial"/>
              </a:rPr>
              <a:t>to</a:t>
            </a:r>
            <a:r>
              <a:rPr sz="1600" spc="-32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get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65" dirty="0">
                <a:latin typeface="Arial"/>
                <a:cs typeface="Arial"/>
              </a:rPr>
              <a:t>deficiency </a:t>
            </a:r>
            <a:r>
              <a:rPr sz="1600" spc="-70" dirty="0">
                <a:latin typeface="Arial"/>
                <a:cs typeface="Arial"/>
              </a:rPr>
              <a:t>index </a:t>
            </a:r>
            <a:r>
              <a:rPr sz="1600" spc="-10" dirty="0">
                <a:latin typeface="Arial"/>
                <a:cs typeface="Arial"/>
              </a:rPr>
              <a:t>for </a:t>
            </a:r>
            <a:r>
              <a:rPr sz="1600" spc="-270" dirty="0">
                <a:latin typeface="Arial"/>
                <a:cs typeface="Arial"/>
              </a:rPr>
              <a:t>EP </a:t>
            </a:r>
            <a:r>
              <a:rPr sz="1600" spc="-75" dirty="0">
                <a:latin typeface="Arial"/>
                <a:cs typeface="Arial"/>
              </a:rPr>
              <a:t>and </a:t>
            </a:r>
            <a:r>
              <a:rPr sz="1600" spc="-229" dirty="0">
                <a:latin typeface="Arial"/>
                <a:cs typeface="Arial"/>
              </a:rPr>
              <a:t>LSC.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72" name="object 972"/>
          <p:cNvSpPr/>
          <p:nvPr/>
        </p:nvSpPr>
        <p:spPr>
          <a:xfrm>
            <a:off x="419715" y="4301582"/>
            <a:ext cx="1692275" cy="974090"/>
          </a:xfrm>
          <a:custGeom>
            <a:avLst/>
            <a:gdLst/>
            <a:ahLst/>
            <a:cxnLst/>
            <a:rect l="l" t="t" r="r" b="b"/>
            <a:pathLst>
              <a:path w="1692275" h="974089">
                <a:moveTo>
                  <a:pt x="943241" y="827912"/>
                </a:moveTo>
                <a:lnTo>
                  <a:pt x="748436" y="827912"/>
                </a:lnTo>
                <a:lnTo>
                  <a:pt x="845845" y="974026"/>
                </a:lnTo>
                <a:lnTo>
                  <a:pt x="943241" y="827912"/>
                </a:lnTo>
                <a:close/>
              </a:path>
              <a:path w="1692275" h="974089">
                <a:moveTo>
                  <a:pt x="870191" y="632891"/>
                </a:moveTo>
                <a:lnTo>
                  <a:pt x="821486" y="632891"/>
                </a:lnTo>
                <a:lnTo>
                  <a:pt x="821486" y="827912"/>
                </a:lnTo>
                <a:lnTo>
                  <a:pt x="870191" y="827912"/>
                </a:lnTo>
                <a:lnTo>
                  <a:pt x="870191" y="632891"/>
                </a:lnTo>
                <a:close/>
              </a:path>
              <a:path w="1692275" h="974089">
                <a:moveTo>
                  <a:pt x="1691678" y="0"/>
                </a:moveTo>
                <a:lnTo>
                  <a:pt x="0" y="0"/>
                </a:lnTo>
                <a:lnTo>
                  <a:pt x="0" y="632891"/>
                </a:lnTo>
                <a:lnTo>
                  <a:pt x="1691678" y="632891"/>
                </a:lnTo>
                <a:lnTo>
                  <a:pt x="169167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 txBox="1"/>
          <p:nvPr/>
        </p:nvSpPr>
        <p:spPr>
          <a:xfrm>
            <a:off x="8993792" y="5419852"/>
            <a:ext cx="287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7500" algn="l"/>
              </a:tabLst>
            </a:pPr>
            <a:r>
              <a:rPr sz="1600" u="heavy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74" name="object 974"/>
          <p:cNvSpPr/>
          <p:nvPr/>
        </p:nvSpPr>
        <p:spPr>
          <a:xfrm>
            <a:off x="420584" y="4302086"/>
            <a:ext cx="1691005" cy="974090"/>
          </a:xfrm>
          <a:custGeom>
            <a:avLst/>
            <a:gdLst/>
            <a:ahLst/>
            <a:cxnLst/>
            <a:rect l="l" t="t" r="r" b="b"/>
            <a:pathLst>
              <a:path w="1691005" h="974089">
                <a:moveTo>
                  <a:pt x="1690809" y="632563"/>
                </a:moveTo>
                <a:lnTo>
                  <a:pt x="869742" y="632563"/>
                </a:lnTo>
                <a:lnTo>
                  <a:pt x="869742" y="827490"/>
                </a:lnTo>
                <a:lnTo>
                  <a:pt x="942755" y="827490"/>
                </a:lnTo>
                <a:lnTo>
                  <a:pt x="845404" y="973519"/>
                </a:lnTo>
                <a:lnTo>
                  <a:pt x="748051" y="827490"/>
                </a:lnTo>
                <a:lnTo>
                  <a:pt x="821066" y="827490"/>
                </a:lnTo>
                <a:lnTo>
                  <a:pt x="821066" y="632563"/>
                </a:lnTo>
                <a:lnTo>
                  <a:pt x="0" y="632563"/>
                </a:lnTo>
                <a:lnTo>
                  <a:pt x="0" y="0"/>
                </a:lnTo>
                <a:lnTo>
                  <a:pt x="1690809" y="0"/>
                </a:lnTo>
                <a:lnTo>
                  <a:pt x="1690809" y="63256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 txBox="1"/>
          <p:nvPr/>
        </p:nvSpPr>
        <p:spPr>
          <a:xfrm>
            <a:off x="680246" y="4401820"/>
            <a:ext cx="1170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spc="-1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spc="-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spc="-26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200" spc="-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</p:txBody>
      </p:sp>
      <p:sp>
        <p:nvSpPr>
          <p:cNvPr id="976" name="object 976"/>
          <p:cNvSpPr txBox="1"/>
          <p:nvPr/>
        </p:nvSpPr>
        <p:spPr>
          <a:xfrm>
            <a:off x="2105047" y="4099800"/>
            <a:ext cx="5085715" cy="1036319"/>
          </a:xfrm>
          <a:prstGeom prst="rect">
            <a:avLst/>
          </a:prstGeom>
          <a:solidFill>
            <a:srgbClr val="CFD5EA">
              <a:alpha val="90199"/>
            </a:srgbClr>
          </a:solidFill>
        </p:spPr>
        <p:txBody>
          <a:bodyPr vert="horz" wrap="square" lIns="0" tIns="53340" rIns="0" bIns="0" rtlCol="0">
            <a:spAutoFit/>
          </a:bodyPr>
          <a:lstStyle/>
          <a:p>
            <a:pPr marL="109220" marR="473075">
              <a:lnSpc>
                <a:spcPct val="92100"/>
              </a:lnSpc>
              <a:spcBef>
                <a:spcPts val="420"/>
              </a:spcBef>
            </a:pPr>
            <a:r>
              <a:rPr sz="1600" spc="-85" dirty="0">
                <a:latin typeface="Arial"/>
                <a:cs typeface="Arial"/>
              </a:rPr>
              <a:t>Transform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letter </a:t>
            </a:r>
            <a:r>
              <a:rPr sz="1600" spc="-50" dirty="0">
                <a:latin typeface="Arial"/>
                <a:cs typeface="Arial"/>
              </a:rPr>
              <a:t>inspection </a:t>
            </a:r>
            <a:r>
              <a:rPr sz="1600" spc="-40" dirty="0">
                <a:latin typeface="Arial"/>
                <a:cs typeface="Arial"/>
              </a:rPr>
              <a:t>rating </a:t>
            </a:r>
            <a:r>
              <a:rPr sz="1600" spc="-10" dirty="0">
                <a:latin typeface="Arial"/>
                <a:cs typeface="Arial"/>
              </a:rPr>
              <a:t>for </a:t>
            </a:r>
            <a:r>
              <a:rPr sz="1600" spc="-105" dirty="0">
                <a:latin typeface="Arial"/>
                <a:cs typeface="Arial"/>
              </a:rPr>
              <a:t>scope </a:t>
            </a:r>
            <a:r>
              <a:rPr sz="1600" spc="-75" dirty="0">
                <a:latin typeface="Arial"/>
                <a:cs typeface="Arial"/>
              </a:rPr>
              <a:t>and  </a:t>
            </a:r>
            <a:r>
              <a:rPr sz="1600" spc="-55" dirty="0">
                <a:latin typeface="Arial"/>
                <a:cs typeface="Arial"/>
              </a:rPr>
              <a:t>severity </a:t>
            </a:r>
            <a:r>
              <a:rPr sz="1600" spc="10" dirty="0">
                <a:latin typeface="Arial"/>
                <a:cs typeface="Arial"/>
              </a:rPr>
              <a:t>to </a:t>
            </a:r>
            <a:r>
              <a:rPr sz="1600" spc="-125" dirty="0">
                <a:latin typeface="Arial"/>
                <a:cs typeface="Arial"/>
              </a:rPr>
              <a:t>a </a:t>
            </a:r>
            <a:r>
              <a:rPr sz="1600" spc="-55" dirty="0">
                <a:latin typeface="Arial"/>
                <a:cs typeface="Arial"/>
              </a:rPr>
              <a:t>numerical </a:t>
            </a:r>
            <a:r>
              <a:rPr sz="1600" spc="-40" dirty="0">
                <a:latin typeface="Arial"/>
                <a:cs typeface="Arial"/>
              </a:rPr>
              <a:t>weight </a:t>
            </a:r>
            <a:r>
              <a:rPr sz="1600" spc="-85" dirty="0">
                <a:latin typeface="Arial"/>
                <a:cs typeface="Arial"/>
              </a:rPr>
              <a:t>using </a:t>
            </a:r>
            <a:r>
              <a:rPr sz="1600" spc="-20" dirty="0">
                <a:latin typeface="Arial"/>
                <a:cs typeface="Arial"/>
              </a:rPr>
              <a:t>the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204" dirty="0">
                <a:latin typeface="Arial"/>
                <a:cs typeface="Arial"/>
              </a:rPr>
              <a:t>CMS </a:t>
            </a:r>
            <a:r>
              <a:rPr sz="1600" spc="-55" dirty="0">
                <a:latin typeface="Arial"/>
                <a:cs typeface="Arial"/>
              </a:rPr>
              <a:t>technical  </a:t>
            </a:r>
            <a:r>
              <a:rPr sz="1600" spc="-65" dirty="0">
                <a:latin typeface="Arial"/>
                <a:cs typeface="Arial"/>
              </a:rPr>
              <a:t>guide, </a:t>
            </a:r>
            <a:r>
              <a:rPr sz="1600" spc="-130" dirty="0">
                <a:latin typeface="Arial"/>
                <a:cs typeface="Arial"/>
              </a:rPr>
              <a:t>Care </a:t>
            </a:r>
            <a:r>
              <a:rPr sz="1600" spc="-100" dirty="0">
                <a:latin typeface="Arial"/>
                <a:cs typeface="Arial"/>
              </a:rPr>
              <a:t>Compare </a:t>
            </a:r>
            <a:r>
              <a:rPr sz="1600" spc="-75" dirty="0">
                <a:latin typeface="Arial"/>
                <a:cs typeface="Arial"/>
              </a:rPr>
              <a:t>Nursing </a:t>
            </a:r>
            <a:r>
              <a:rPr sz="1600" spc="-90" dirty="0">
                <a:latin typeface="Arial"/>
                <a:cs typeface="Arial"/>
              </a:rPr>
              <a:t>Home </a:t>
            </a:r>
            <a:r>
              <a:rPr sz="1600" spc="-95" dirty="0">
                <a:latin typeface="Arial"/>
                <a:cs typeface="Arial"/>
              </a:rPr>
              <a:t>Five-Star </a:t>
            </a:r>
            <a:r>
              <a:rPr sz="1600" spc="-45" dirty="0">
                <a:latin typeface="Arial"/>
                <a:cs typeface="Arial"/>
              </a:rPr>
              <a:t>Quality  </a:t>
            </a:r>
            <a:r>
              <a:rPr sz="1600" spc="-85" dirty="0">
                <a:latin typeface="Arial"/>
                <a:cs typeface="Arial"/>
              </a:rPr>
              <a:t>Rating </a:t>
            </a:r>
            <a:r>
              <a:rPr sz="1600" spc="-110" dirty="0">
                <a:latin typeface="Arial"/>
                <a:cs typeface="Arial"/>
              </a:rPr>
              <a:t>System; </a:t>
            </a:r>
            <a:r>
              <a:rPr sz="1600" spc="-30" dirty="0">
                <a:latin typeface="Arial"/>
                <a:cs typeface="Arial"/>
              </a:rPr>
              <a:t>then </a:t>
            </a:r>
            <a:r>
              <a:rPr sz="1600" spc="-65" dirty="0">
                <a:latin typeface="Arial"/>
                <a:cs typeface="Arial"/>
              </a:rPr>
              <a:t>we </a:t>
            </a:r>
            <a:r>
              <a:rPr sz="1600" spc="-30" dirty="0">
                <a:latin typeface="Arial"/>
                <a:cs typeface="Arial"/>
              </a:rPr>
              <a:t>took </a:t>
            </a:r>
            <a:r>
              <a:rPr sz="1600" spc="-20" dirty="0">
                <a:latin typeface="Arial"/>
                <a:cs typeface="Arial"/>
              </a:rPr>
              <a:t>the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average.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77" name="object 977"/>
          <p:cNvSpPr/>
          <p:nvPr/>
        </p:nvSpPr>
        <p:spPr>
          <a:xfrm>
            <a:off x="419715" y="3141637"/>
            <a:ext cx="1692275" cy="974090"/>
          </a:xfrm>
          <a:custGeom>
            <a:avLst/>
            <a:gdLst/>
            <a:ahLst/>
            <a:cxnLst/>
            <a:rect l="l" t="t" r="r" b="b"/>
            <a:pathLst>
              <a:path w="1692275" h="974089">
                <a:moveTo>
                  <a:pt x="943241" y="827913"/>
                </a:moveTo>
                <a:lnTo>
                  <a:pt x="748436" y="827913"/>
                </a:lnTo>
                <a:lnTo>
                  <a:pt x="845845" y="974013"/>
                </a:lnTo>
                <a:lnTo>
                  <a:pt x="943241" y="827913"/>
                </a:lnTo>
                <a:close/>
              </a:path>
              <a:path w="1692275" h="974089">
                <a:moveTo>
                  <a:pt x="870191" y="632879"/>
                </a:moveTo>
                <a:lnTo>
                  <a:pt x="821486" y="632879"/>
                </a:lnTo>
                <a:lnTo>
                  <a:pt x="821486" y="827913"/>
                </a:lnTo>
                <a:lnTo>
                  <a:pt x="870191" y="827913"/>
                </a:lnTo>
                <a:lnTo>
                  <a:pt x="870191" y="632879"/>
                </a:lnTo>
                <a:close/>
              </a:path>
              <a:path w="1692275" h="974089">
                <a:moveTo>
                  <a:pt x="1691678" y="0"/>
                </a:moveTo>
                <a:lnTo>
                  <a:pt x="0" y="0"/>
                </a:lnTo>
                <a:lnTo>
                  <a:pt x="0" y="632879"/>
                </a:lnTo>
                <a:lnTo>
                  <a:pt x="1691678" y="632879"/>
                </a:lnTo>
                <a:lnTo>
                  <a:pt x="169167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420584" y="3142127"/>
            <a:ext cx="1691005" cy="974090"/>
          </a:xfrm>
          <a:custGeom>
            <a:avLst/>
            <a:gdLst/>
            <a:ahLst/>
            <a:cxnLst/>
            <a:rect l="l" t="t" r="r" b="b"/>
            <a:pathLst>
              <a:path w="1691005" h="974089">
                <a:moveTo>
                  <a:pt x="1690809" y="632563"/>
                </a:moveTo>
                <a:lnTo>
                  <a:pt x="869742" y="632563"/>
                </a:lnTo>
                <a:lnTo>
                  <a:pt x="869742" y="827490"/>
                </a:lnTo>
                <a:lnTo>
                  <a:pt x="942755" y="827490"/>
                </a:lnTo>
                <a:lnTo>
                  <a:pt x="845404" y="973519"/>
                </a:lnTo>
                <a:lnTo>
                  <a:pt x="748051" y="827490"/>
                </a:lnTo>
                <a:lnTo>
                  <a:pt x="821066" y="827490"/>
                </a:lnTo>
                <a:lnTo>
                  <a:pt x="821066" y="632563"/>
                </a:lnTo>
                <a:lnTo>
                  <a:pt x="0" y="632563"/>
                </a:lnTo>
                <a:lnTo>
                  <a:pt x="0" y="0"/>
                </a:lnTo>
                <a:lnTo>
                  <a:pt x="1690809" y="0"/>
                </a:lnTo>
                <a:lnTo>
                  <a:pt x="1690809" y="63256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 txBox="1"/>
          <p:nvPr/>
        </p:nvSpPr>
        <p:spPr>
          <a:xfrm>
            <a:off x="796546" y="3240532"/>
            <a:ext cx="9385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80" name="object 980"/>
          <p:cNvSpPr txBox="1"/>
          <p:nvPr/>
        </p:nvSpPr>
        <p:spPr>
          <a:xfrm>
            <a:off x="2105047" y="3135284"/>
            <a:ext cx="5085715" cy="645795"/>
          </a:xfrm>
          <a:prstGeom prst="rect">
            <a:avLst/>
          </a:prstGeom>
          <a:solidFill>
            <a:srgbClr val="CFD5EA">
              <a:alpha val="90199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109220" marR="777875">
              <a:lnSpc>
                <a:spcPts val="1800"/>
              </a:lnSpc>
              <a:spcBef>
                <a:spcPts val="655"/>
              </a:spcBef>
            </a:pPr>
            <a:r>
              <a:rPr sz="1600" spc="-110" dirty="0">
                <a:latin typeface="Arial"/>
                <a:cs typeface="Arial"/>
              </a:rPr>
              <a:t>Average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the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number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days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it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took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to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resolve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each  </a:t>
            </a:r>
            <a:r>
              <a:rPr sz="1600" spc="-70" dirty="0">
                <a:latin typeface="Arial"/>
                <a:cs typeface="Arial"/>
              </a:rPr>
              <a:t>deficiency.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81" name="object 981"/>
          <p:cNvSpPr/>
          <p:nvPr/>
        </p:nvSpPr>
        <p:spPr>
          <a:xfrm>
            <a:off x="419715" y="2177120"/>
            <a:ext cx="1692275" cy="974090"/>
          </a:xfrm>
          <a:custGeom>
            <a:avLst/>
            <a:gdLst/>
            <a:ahLst/>
            <a:cxnLst/>
            <a:rect l="l" t="t" r="r" b="b"/>
            <a:pathLst>
              <a:path w="1692275" h="974089">
                <a:moveTo>
                  <a:pt x="943241" y="827913"/>
                </a:moveTo>
                <a:lnTo>
                  <a:pt x="748436" y="827913"/>
                </a:lnTo>
                <a:lnTo>
                  <a:pt x="845845" y="974013"/>
                </a:lnTo>
                <a:lnTo>
                  <a:pt x="943241" y="827913"/>
                </a:lnTo>
                <a:close/>
              </a:path>
              <a:path w="1692275" h="974089">
                <a:moveTo>
                  <a:pt x="870191" y="632879"/>
                </a:moveTo>
                <a:lnTo>
                  <a:pt x="821486" y="632879"/>
                </a:lnTo>
                <a:lnTo>
                  <a:pt x="821486" y="827913"/>
                </a:lnTo>
                <a:lnTo>
                  <a:pt x="870191" y="827913"/>
                </a:lnTo>
                <a:lnTo>
                  <a:pt x="870191" y="632879"/>
                </a:lnTo>
                <a:close/>
              </a:path>
              <a:path w="1692275" h="974089">
                <a:moveTo>
                  <a:pt x="1691678" y="0"/>
                </a:moveTo>
                <a:lnTo>
                  <a:pt x="0" y="0"/>
                </a:lnTo>
                <a:lnTo>
                  <a:pt x="0" y="632879"/>
                </a:lnTo>
                <a:lnTo>
                  <a:pt x="1691678" y="632879"/>
                </a:lnTo>
                <a:lnTo>
                  <a:pt x="169167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420584" y="2177611"/>
            <a:ext cx="1691005" cy="974090"/>
          </a:xfrm>
          <a:custGeom>
            <a:avLst/>
            <a:gdLst/>
            <a:ahLst/>
            <a:cxnLst/>
            <a:rect l="l" t="t" r="r" b="b"/>
            <a:pathLst>
              <a:path w="1691005" h="974089">
                <a:moveTo>
                  <a:pt x="1690809" y="632563"/>
                </a:moveTo>
                <a:lnTo>
                  <a:pt x="869742" y="632563"/>
                </a:lnTo>
                <a:lnTo>
                  <a:pt x="869742" y="827490"/>
                </a:lnTo>
                <a:lnTo>
                  <a:pt x="942755" y="827490"/>
                </a:lnTo>
                <a:lnTo>
                  <a:pt x="845404" y="973519"/>
                </a:lnTo>
                <a:lnTo>
                  <a:pt x="748051" y="827490"/>
                </a:lnTo>
                <a:lnTo>
                  <a:pt x="821066" y="827490"/>
                </a:lnTo>
                <a:lnTo>
                  <a:pt x="821066" y="632563"/>
                </a:lnTo>
                <a:lnTo>
                  <a:pt x="0" y="632563"/>
                </a:lnTo>
                <a:lnTo>
                  <a:pt x="0" y="0"/>
                </a:lnTo>
                <a:lnTo>
                  <a:pt x="1690809" y="0"/>
                </a:lnTo>
                <a:lnTo>
                  <a:pt x="1690809" y="63256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 txBox="1"/>
          <p:nvPr/>
        </p:nvSpPr>
        <p:spPr>
          <a:xfrm>
            <a:off x="676118" y="2277364"/>
            <a:ext cx="1179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FFFFFF"/>
                </a:solidFill>
                <a:latin typeface="Arial"/>
                <a:cs typeface="Arial"/>
              </a:rPr>
              <a:t>Normalize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84" name="object 984"/>
          <p:cNvSpPr/>
          <p:nvPr/>
        </p:nvSpPr>
        <p:spPr>
          <a:xfrm>
            <a:off x="2111393" y="2177114"/>
            <a:ext cx="5075555" cy="633730"/>
          </a:xfrm>
          <a:custGeom>
            <a:avLst/>
            <a:gdLst/>
            <a:ahLst/>
            <a:cxnLst/>
            <a:rect l="l" t="t" r="r" b="b"/>
            <a:pathLst>
              <a:path w="5075555" h="633730">
                <a:moveTo>
                  <a:pt x="0" y="0"/>
                </a:moveTo>
                <a:lnTo>
                  <a:pt x="5075021" y="0"/>
                </a:lnTo>
                <a:lnTo>
                  <a:pt x="5075021" y="633107"/>
                </a:lnTo>
                <a:lnTo>
                  <a:pt x="0" y="633107"/>
                </a:lnTo>
                <a:lnTo>
                  <a:pt x="0" y="0"/>
                </a:lnTo>
                <a:close/>
              </a:path>
            </a:pathLst>
          </a:custGeom>
          <a:solidFill>
            <a:srgbClr val="CFD5EA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2111393" y="2177114"/>
            <a:ext cx="5073015" cy="633095"/>
          </a:xfrm>
          <a:custGeom>
            <a:avLst/>
            <a:gdLst/>
            <a:ahLst/>
            <a:cxnLst/>
            <a:rect l="l" t="t" r="r" b="b"/>
            <a:pathLst>
              <a:path w="5073015" h="633094">
                <a:moveTo>
                  <a:pt x="0" y="0"/>
                </a:moveTo>
                <a:lnTo>
                  <a:pt x="5072427" y="0"/>
                </a:lnTo>
                <a:lnTo>
                  <a:pt x="5072427" y="632787"/>
                </a:lnTo>
                <a:lnTo>
                  <a:pt x="0" y="632787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CF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 txBox="1"/>
          <p:nvPr/>
        </p:nvSpPr>
        <p:spPr>
          <a:xfrm>
            <a:off x="2201639" y="2106676"/>
            <a:ext cx="4803140" cy="714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1300"/>
              </a:lnSpc>
              <a:spcBef>
                <a:spcPts val="265"/>
              </a:spcBef>
            </a:pPr>
            <a:r>
              <a:rPr sz="1600" spc="-70" dirty="0">
                <a:latin typeface="Arial"/>
                <a:cs typeface="Arial"/>
              </a:rPr>
              <a:t>Normalize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50" dirty="0">
                <a:latin typeface="Arial"/>
                <a:cs typeface="Arial"/>
              </a:rPr>
              <a:t>number </a:t>
            </a:r>
            <a:r>
              <a:rPr sz="1600" spc="-70" dirty="0">
                <a:latin typeface="Arial"/>
                <a:cs typeface="Arial"/>
              </a:rPr>
              <a:t>deficiencies </a:t>
            </a:r>
            <a:r>
              <a:rPr sz="1600" spc="-60" dirty="0">
                <a:latin typeface="Arial"/>
                <a:cs typeface="Arial"/>
              </a:rPr>
              <a:t>over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75" dirty="0">
                <a:latin typeface="Arial"/>
                <a:cs typeface="Arial"/>
              </a:rPr>
              <a:t>past </a:t>
            </a:r>
            <a:r>
              <a:rPr sz="1600" spc="-20" dirty="0">
                <a:latin typeface="Arial"/>
                <a:cs typeface="Arial"/>
              </a:rPr>
              <a:t>four  </a:t>
            </a:r>
            <a:r>
              <a:rPr sz="1600" spc="-100" dirty="0">
                <a:latin typeface="Arial"/>
                <a:cs typeface="Arial"/>
              </a:rPr>
              <a:t>years </a:t>
            </a:r>
            <a:r>
              <a:rPr sz="1600" spc="-70" dirty="0">
                <a:latin typeface="Arial"/>
                <a:cs typeface="Arial"/>
              </a:rPr>
              <a:t>by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5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240" dirty="0">
                <a:latin typeface="Arial"/>
                <a:cs typeface="Arial"/>
              </a:rPr>
              <a:t>SNF </a:t>
            </a:r>
            <a:r>
              <a:rPr sz="1600" spc="-65" dirty="0">
                <a:latin typeface="Arial"/>
                <a:cs typeface="Arial"/>
              </a:rPr>
              <a:t>inspections </a:t>
            </a:r>
            <a:r>
              <a:rPr sz="1600" spc="-60" dirty="0">
                <a:latin typeface="Arial"/>
                <a:cs typeface="Arial"/>
              </a:rPr>
              <a:t>over </a:t>
            </a:r>
            <a:r>
              <a:rPr sz="1600" spc="-20" dirty="0">
                <a:latin typeface="Arial"/>
                <a:cs typeface="Arial"/>
              </a:rPr>
              <a:t>the </a:t>
            </a:r>
            <a:r>
              <a:rPr sz="1600" spc="-75" dirty="0">
                <a:latin typeface="Arial"/>
                <a:cs typeface="Arial"/>
              </a:rPr>
              <a:t>past</a:t>
            </a:r>
            <a:r>
              <a:rPr sz="1600" spc="-204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four  </a:t>
            </a:r>
            <a:r>
              <a:rPr sz="1600" spc="-75" dirty="0">
                <a:latin typeface="Arial"/>
                <a:cs typeface="Arial"/>
              </a:rPr>
              <a:t>year (2018 </a:t>
            </a:r>
            <a:r>
              <a:rPr sz="1600" spc="-95" dirty="0">
                <a:latin typeface="Arial"/>
                <a:cs typeface="Arial"/>
              </a:rPr>
              <a:t>–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2022).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87" name="object 987"/>
          <p:cNvSpPr/>
          <p:nvPr/>
        </p:nvSpPr>
        <p:spPr>
          <a:xfrm>
            <a:off x="419715" y="1212603"/>
            <a:ext cx="1692275" cy="974090"/>
          </a:xfrm>
          <a:custGeom>
            <a:avLst/>
            <a:gdLst/>
            <a:ahLst/>
            <a:cxnLst/>
            <a:rect l="l" t="t" r="r" b="b"/>
            <a:pathLst>
              <a:path w="1692275" h="974089">
                <a:moveTo>
                  <a:pt x="943241" y="827913"/>
                </a:moveTo>
                <a:lnTo>
                  <a:pt x="748436" y="827913"/>
                </a:lnTo>
                <a:lnTo>
                  <a:pt x="845845" y="974013"/>
                </a:lnTo>
                <a:lnTo>
                  <a:pt x="943241" y="827913"/>
                </a:lnTo>
                <a:close/>
              </a:path>
              <a:path w="1692275" h="974089">
                <a:moveTo>
                  <a:pt x="870191" y="632879"/>
                </a:moveTo>
                <a:lnTo>
                  <a:pt x="821486" y="632879"/>
                </a:lnTo>
                <a:lnTo>
                  <a:pt x="821486" y="827913"/>
                </a:lnTo>
                <a:lnTo>
                  <a:pt x="870191" y="827913"/>
                </a:lnTo>
                <a:lnTo>
                  <a:pt x="870191" y="632879"/>
                </a:lnTo>
                <a:close/>
              </a:path>
              <a:path w="1692275" h="974089">
                <a:moveTo>
                  <a:pt x="1691678" y="0"/>
                </a:moveTo>
                <a:lnTo>
                  <a:pt x="0" y="0"/>
                </a:lnTo>
                <a:lnTo>
                  <a:pt x="0" y="632879"/>
                </a:lnTo>
                <a:lnTo>
                  <a:pt x="1691678" y="632879"/>
                </a:lnTo>
                <a:lnTo>
                  <a:pt x="169167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420584" y="1213093"/>
            <a:ext cx="1691005" cy="974090"/>
          </a:xfrm>
          <a:custGeom>
            <a:avLst/>
            <a:gdLst/>
            <a:ahLst/>
            <a:cxnLst/>
            <a:rect l="l" t="t" r="r" b="b"/>
            <a:pathLst>
              <a:path w="1691005" h="974089">
                <a:moveTo>
                  <a:pt x="1690809" y="632563"/>
                </a:moveTo>
                <a:lnTo>
                  <a:pt x="869742" y="632563"/>
                </a:lnTo>
                <a:lnTo>
                  <a:pt x="869742" y="827490"/>
                </a:lnTo>
                <a:lnTo>
                  <a:pt x="942755" y="827490"/>
                </a:lnTo>
                <a:lnTo>
                  <a:pt x="845404" y="973519"/>
                </a:lnTo>
                <a:lnTo>
                  <a:pt x="748051" y="827490"/>
                </a:lnTo>
                <a:lnTo>
                  <a:pt x="821066" y="827490"/>
                </a:lnTo>
                <a:lnTo>
                  <a:pt x="821066" y="632563"/>
                </a:lnTo>
                <a:lnTo>
                  <a:pt x="0" y="632563"/>
                </a:lnTo>
                <a:lnTo>
                  <a:pt x="0" y="0"/>
                </a:lnTo>
                <a:lnTo>
                  <a:pt x="1690809" y="0"/>
                </a:lnTo>
                <a:lnTo>
                  <a:pt x="1690809" y="632563"/>
                </a:lnTo>
                <a:close/>
              </a:path>
            </a:pathLst>
          </a:custGeom>
          <a:ln w="1269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 txBox="1"/>
          <p:nvPr/>
        </p:nvSpPr>
        <p:spPr>
          <a:xfrm>
            <a:off x="734380" y="1311147"/>
            <a:ext cx="1062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20" dirty="0">
                <a:solidFill>
                  <a:srgbClr val="FFFFFF"/>
                </a:solidFill>
                <a:latin typeface="Arial"/>
                <a:cs typeface="Arial"/>
              </a:rPr>
              <a:t>Calculate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90" name="object 990"/>
          <p:cNvSpPr txBox="1"/>
          <p:nvPr/>
        </p:nvSpPr>
        <p:spPr>
          <a:xfrm>
            <a:off x="2004460" y="1204266"/>
            <a:ext cx="5085715" cy="544380"/>
          </a:xfrm>
          <a:prstGeom prst="rect">
            <a:avLst/>
          </a:prstGeom>
          <a:solidFill>
            <a:srgbClr val="CFD5EA">
              <a:alpha val="90199"/>
            </a:srgbClr>
          </a:solidFill>
        </p:spPr>
        <p:txBody>
          <a:bodyPr vert="horz" wrap="square" lIns="0" tIns="81915" rIns="0" bIns="0" rtlCol="0">
            <a:spAutoFit/>
          </a:bodyPr>
          <a:lstStyle/>
          <a:p>
            <a:pPr marL="109220" marR="817880">
              <a:lnSpc>
                <a:spcPts val="1800"/>
              </a:lnSpc>
              <a:spcBef>
                <a:spcPts val="645"/>
              </a:spcBef>
            </a:pPr>
            <a:r>
              <a:rPr sz="1600" spc="-90" dirty="0">
                <a:latin typeface="Arial"/>
                <a:cs typeface="Arial"/>
              </a:rPr>
              <a:t>Calculate </a:t>
            </a:r>
            <a:r>
              <a:rPr sz="1600" spc="-125" dirty="0">
                <a:latin typeface="Arial"/>
                <a:cs typeface="Arial"/>
              </a:rPr>
              <a:t>a </a:t>
            </a:r>
            <a:r>
              <a:rPr sz="1600" spc="-80" dirty="0">
                <a:latin typeface="Arial"/>
                <a:cs typeface="Arial"/>
              </a:rPr>
              <a:t>separate </a:t>
            </a:r>
            <a:r>
              <a:rPr sz="1600" spc="-110" dirty="0">
                <a:latin typeface="Arial"/>
                <a:cs typeface="Arial"/>
              </a:rPr>
              <a:t>Emergency </a:t>
            </a:r>
            <a:r>
              <a:rPr sz="1600" spc="-100" dirty="0">
                <a:latin typeface="Arial"/>
                <a:cs typeface="Arial"/>
              </a:rPr>
              <a:t>Preparedness </a:t>
            </a:r>
            <a:r>
              <a:rPr sz="1600" spc="-160" dirty="0">
                <a:latin typeface="Arial"/>
                <a:cs typeface="Arial"/>
              </a:rPr>
              <a:t>(EP)  </a:t>
            </a:r>
            <a:r>
              <a:rPr sz="1600" spc="-65" dirty="0">
                <a:latin typeface="Arial"/>
                <a:cs typeface="Arial"/>
              </a:rPr>
              <a:t>deficiency </a:t>
            </a:r>
            <a:r>
              <a:rPr sz="1600" spc="-70" dirty="0">
                <a:latin typeface="Arial"/>
                <a:cs typeface="Arial"/>
              </a:rPr>
              <a:t>index </a:t>
            </a:r>
            <a:r>
              <a:rPr sz="1600" spc="-10" dirty="0">
                <a:latin typeface="Arial"/>
                <a:cs typeface="Arial"/>
              </a:rPr>
              <a:t>for </a:t>
            </a:r>
            <a:r>
              <a:rPr sz="1600" spc="-100" dirty="0">
                <a:latin typeface="Arial"/>
                <a:cs typeface="Arial"/>
              </a:rPr>
              <a:t>each </a:t>
            </a:r>
            <a:r>
              <a:rPr sz="1600" spc="-80" dirty="0">
                <a:latin typeface="Arial"/>
                <a:cs typeface="Arial"/>
              </a:rPr>
              <a:t>Skilled Nursing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lang="en-US" sz="1600" spc="-65" dirty="0">
                <a:latin typeface="Arial"/>
                <a:cs typeface="Arial"/>
              </a:rPr>
              <a:t>Facility.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151" y="0"/>
            <a:ext cx="11734800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43544" cy="435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2471" y="0"/>
            <a:ext cx="5010912" cy="3438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3549" y="667003"/>
            <a:ext cx="8630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heavy" dirty="0">
                <a:uFill>
                  <a:solidFill>
                    <a:srgbClr val="FFFFFF"/>
                  </a:solidFill>
                </a:uFill>
              </a:rPr>
              <a:t>Data </a:t>
            </a:r>
            <a:r>
              <a:rPr sz="4800" u="heavy" spc="-10" dirty="0">
                <a:uFill>
                  <a:solidFill>
                    <a:srgbClr val="FFFFFF"/>
                  </a:solidFill>
                </a:uFill>
              </a:rPr>
              <a:t>Wrangling </a:t>
            </a:r>
            <a:r>
              <a:rPr sz="4800" u="heavy" dirty="0">
                <a:uFill>
                  <a:solidFill>
                    <a:srgbClr val="FFFFFF"/>
                  </a:solidFill>
                </a:uFill>
              </a:rPr>
              <a:t>and</a:t>
            </a:r>
            <a:r>
              <a:rPr sz="4800" u="heavy" spc="-5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800" u="heavy" dirty="0">
                <a:uFill>
                  <a:solidFill>
                    <a:srgbClr val="FFFFFF"/>
                  </a:solidFill>
                </a:uFill>
              </a:rPr>
              <a:t>Exploration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1393549" y="1341628"/>
            <a:ext cx="9768205" cy="225996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community provide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support to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SNF 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during emergency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events?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9"/>
              </a:spcBef>
            </a:pP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Identifying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6573" y="4306316"/>
            <a:ext cx="8214995" cy="234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70" dirty="0">
                <a:solidFill>
                  <a:srgbClr val="002060"/>
                </a:solidFill>
                <a:latin typeface="Arial"/>
                <a:cs typeface="Arial"/>
              </a:rPr>
              <a:t>Computations</a:t>
            </a:r>
            <a:endParaRPr sz="3600">
              <a:latin typeface="Arial"/>
              <a:cs typeface="Arial"/>
            </a:endParaRPr>
          </a:p>
          <a:p>
            <a:pPr marL="469900" indent="-457200">
              <a:lnSpc>
                <a:spcPts val="3510"/>
              </a:lnSpc>
              <a:buChar char="•"/>
              <a:tabLst>
                <a:tab pos="469265" algn="l"/>
                <a:tab pos="469900" algn="l"/>
              </a:tabLst>
            </a:pPr>
            <a:r>
              <a:rPr sz="3200" spc="-114" dirty="0">
                <a:solidFill>
                  <a:srgbClr val="002060"/>
                </a:solidFill>
                <a:latin typeface="Arial"/>
                <a:cs typeface="Arial"/>
              </a:rPr>
              <a:t>Community </a:t>
            </a:r>
            <a:r>
              <a:rPr sz="3200" spc="-185" dirty="0">
                <a:solidFill>
                  <a:srgbClr val="002060"/>
                </a:solidFill>
                <a:latin typeface="Arial"/>
                <a:cs typeface="Arial"/>
              </a:rPr>
              <a:t>Resilience</a:t>
            </a:r>
            <a:r>
              <a:rPr sz="3200" spc="-2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002060"/>
                </a:solidFill>
                <a:latin typeface="Arial"/>
                <a:cs typeface="Arial"/>
              </a:rPr>
              <a:t>Indices</a:t>
            </a:r>
            <a:endParaRPr sz="3200">
              <a:latin typeface="Arial"/>
              <a:cs typeface="Arial"/>
            </a:endParaRPr>
          </a:p>
          <a:p>
            <a:pPr marL="469900" marR="994410" indent="-457200">
              <a:lnSpc>
                <a:spcPts val="3390"/>
              </a:lnSpc>
              <a:spcBef>
                <a:spcPts val="320"/>
              </a:spcBef>
              <a:buChar char="•"/>
              <a:tabLst>
                <a:tab pos="469265" algn="l"/>
                <a:tab pos="469900" algn="l"/>
              </a:tabLst>
            </a:pPr>
            <a:r>
              <a:rPr sz="3200" spc="-135" dirty="0">
                <a:solidFill>
                  <a:srgbClr val="002060"/>
                </a:solidFill>
                <a:latin typeface="Arial"/>
                <a:cs typeface="Arial"/>
              </a:rPr>
              <a:t>Shelter Facilities </a:t>
            </a:r>
            <a:r>
              <a:rPr sz="3200" spc="-14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3200" spc="-210" dirty="0">
                <a:solidFill>
                  <a:srgbClr val="002060"/>
                </a:solidFill>
                <a:latin typeface="Arial"/>
                <a:cs typeface="Arial"/>
              </a:rPr>
              <a:t>Emergency </a:t>
            </a:r>
            <a:r>
              <a:rPr sz="3200" spc="-220" dirty="0">
                <a:solidFill>
                  <a:srgbClr val="002060"/>
                </a:solidFill>
                <a:latin typeface="Arial"/>
                <a:cs typeface="Arial"/>
              </a:rPr>
              <a:t>Services  </a:t>
            </a:r>
            <a:r>
              <a:rPr sz="3200" spc="-155" dirty="0">
                <a:solidFill>
                  <a:srgbClr val="002060"/>
                </a:solidFill>
                <a:latin typeface="Arial"/>
                <a:cs typeface="Arial"/>
              </a:rPr>
              <a:t>Providers </a:t>
            </a:r>
            <a:r>
              <a:rPr sz="3200" spc="-85" dirty="0">
                <a:solidFill>
                  <a:srgbClr val="002060"/>
                </a:solidFill>
                <a:latin typeface="Arial"/>
                <a:cs typeface="Arial"/>
              </a:rPr>
              <a:t>per </a:t>
            </a:r>
            <a:r>
              <a:rPr sz="3200" spc="-265" dirty="0">
                <a:solidFill>
                  <a:srgbClr val="002060"/>
                </a:solidFill>
                <a:latin typeface="Arial"/>
                <a:cs typeface="Arial"/>
              </a:rPr>
              <a:t>10K</a:t>
            </a:r>
            <a:r>
              <a:rPr sz="3200" spc="-2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002060"/>
                </a:solidFill>
                <a:latin typeface="Arial"/>
                <a:cs typeface="Arial"/>
              </a:rPr>
              <a:t>people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ts val="3460"/>
              </a:lnSpc>
              <a:buChar char="•"/>
              <a:tabLst>
                <a:tab pos="469265" algn="l"/>
                <a:tab pos="469900" algn="l"/>
              </a:tabLst>
            </a:pPr>
            <a:r>
              <a:rPr sz="3200" spc="-100" dirty="0">
                <a:solidFill>
                  <a:srgbClr val="002060"/>
                </a:solidFill>
                <a:latin typeface="Arial"/>
                <a:cs typeface="Arial"/>
              </a:rPr>
              <a:t>Medical </a:t>
            </a:r>
            <a:r>
              <a:rPr sz="3200" spc="-160" dirty="0">
                <a:solidFill>
                  <a:srgbClr val="002060"/>
                </a:solidFill>
                <a:latin typeface="Arial"/>
                <a:cs typeface="Arial"/>
              </a:rPr>
              <a:t>Professional </a:t>
            </a:r>
            <a:r>
              <a:rPr sz="3200" spc="-195" dirty="0">
                <a:solidFill>
                  <a:srgbClr val="002060"/>
                </a:solidFill>
                <a:latin typeface="Arial"/>
                <a:cs typeface="Arial"/>
              </a:rPr>
              <a:t>Shortages </a:t>
            </a:r>
            <a:r>
              <a:rPr sz="3200" spc="-80" dirty="0">
                <a:solidFill>
                  <a:srgbClr val="002060"/>
                </a:solidFill>
                <a:latin typeface="Arial"/>
                <a:cs typeface="Arial"/>
              </a:rPr>
              <a:t>per </a:t>
            </a:r>
            <a:r>
              <a:rPr sz="3200" spc="-265" dirty="0">
                <a:solidFill>
                  <a:srgbClr val="002060"/>
                </a:solidFill>
                <a:latin typeface="Arial"/>
                <a:cs typeface="Arial"/>
              </a:rPr>
              <a:t>10K</a:t>
            </a:r>
            <a:r>
              <a:rPr sz="32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002060"/>
                </a:solidFill>
                <a:latin typeface="Arial"/>
                <a:cs typeface="Arial"/>
              </a:rPr>
              <a:t>people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33" y="417067"/>
            <a:ext cx="756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Introducing </a:t>
            </a:r>
            <a:r>
              <a:rPr spc="-100" dirty="0"/>
              <a:t>the </a:t>
            </a:r>
            <a:r>
              <a:rPr spc="-110" dirty="0"/>
              <a:t>Curated </a:t>
            </a:r>
            <a:r>
              <a:rPr spc="-160" dirty="0"/>
              <a:t>Data</a:t>
            </a:r>
            <a:r>
              <a:rPr spc="310" dirty="0"/>
              <a:t> </a:t>
            </a:r>
            <a:r>
              <a:rPr spc="-135" dirty="0"/>
              <a:t>Enterprise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8641" y="1216659"/>
            <a:ext cx="10553700" cy="2293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“</a:t>
            </a:r>
            <a:r>
              <a:rPr sz="2800" b="1" spc="-5" dirty="0">
                <a:solidFill>
                  <a:srgbClr val="002060"/>
                </a:solidFill>
                <a:latin typeface="Arial Narrow"/>
                <a:cs typeface="Arial Narrow"/>
              </a:rPr>
              <a:t>Linking across time, and surveys, supplemented with third-party and  administrative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data can help improve the coverage and completeness of Census  Bureau data, innovating </a:t>
            </a:r>
            <a:r>
              <a:rPr sz="2800" b="1" spc="-5" dirty="0">
                <a:solidFill>
                  <a:srgbClr val="002060"/>
                </a:solidFill>
                <a:latin typeface="Arial Narrow"/>
                <a:cs typeface="Arial Narrow"/>
              </a:rPr>
              <a:t>beyond </a:t>
            </a:r>
            <a:r>
              <a:rPr sz="2800" b="1" dirty="0">
                <a:solidFill>
                  <a:srgbClr val="002060"/>
                </a:solidFill>
                <a:latin typeface="Arial Narrow"/>
                <a:cs typeface="Arial Narrow"/>
              </a:rPr>
              <a:t>a </a:t>
            </a:r>
            <a:r>
              <a:rPr sz="2800" b="1" spc="-5" dirty="0">
                <a:solidFill>
                  <a:srgbClr val="002060"/>
                </a:solidFill>
                <a:latin typeface="Arial Narrow"/>
                <a:cs typeface="Arial Narrow"/>
              </a:rPr>
              <a:t>survey-alone model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that has reached its  scientific and practical limits.” </a:t>
            </a:r>
            <a:r>
              <a:rPr sz="2000" i="1" spc="-5" dirty="0">
                <a:solidFill>
                  <a:srgbClr val="002060"/>
                </a:solidFill>
                <a:latin typeface="Arial Narrow"/>
                <a:cs typeface="Arial Narrow"/>
              </a:rPr>
              <a:t>(Keller et al.</a:t>
            </a:r>
            <a:r>
              <a:rPr sz="2000" i="1" spc="-2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Arial Narrow"/>
                <a:cs typeface="Arial Narrow"/>
              </a:rPr>
              <a:t>2022)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800" spc="-25" dirty="0">
                <a:solidFill>
                  <a:srgbClr val="002060"/>
                </a:solidFill>
                <a:latin typeface="Arial Narrow"/>
                <a:cs typeface="Arial Narrow"/>
              </a:rPr>
              <a:t>We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describe this </a:t>
            </a:r>
            <a:r>
              <a:rPr sz="2800" spc="-35" dirty="0">
                <a:solidFill>
                  <a:srgbClr val="002060"/>
                </a:solidFill>
                <a:latin typeface="Arial Narrow"/>
                <a:cs typeface="Arial Narrow"/>
              </a:rPr>
              <a:t>new,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innovative state as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a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Curated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Data </a:t>
            </a:r>
            <a:r>
              <a:rPr sz="2800" spc="-5" dirty="0">
                <a:solidFill>
                  <a:srgbClr val="002060"/>
                </a:solidFill>
                <a:latin typeface="Arial Narrow"/>
                <a:cs typeface="Arial Narrow"/>
              </a:rPr>
              <a:t>Enterprise</a:t>
            </a:r>
            <a:r>
              <a:rPr sz="2800" spc="8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800" dirty="0">
                <a:solidFill>
                  <a:srgbClr val="002060"/>
                </a:solidFill>
                <a:latin typeface="Arial Narrow"/>
                <a:cs typeface="Arial Narrow"/>
              </a:rPr>
              <a:t>(CDE).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14" y="6570980"/>
            <a:ext cx="95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C265C"/>
                </a:solidFill>
                <a:latin typeface="Arial Narrow"/>
                <a:cs typeface="Arial Narrow"/>
              </a:rPr>
              <a:t>3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1480" y="3422903"/>
            <a:ext cx="11487912" cy="3172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901" y="3528063"/>
            <a:ext cx="11383010" cy="3069590"/>
          </a:xfrm>
          <a:custGeom>
            <a:avLst/>
            <a:gdLst/>
            <a:ahLst/>
            <a:cxnLst/>
            <a:rect l="l" t="t" r="r" b="b"/>
            <a:pathLst>
              <a:path w="11383010" h="3069590">
                <a:moveTo>
                  <a:pt x="0" y="0"/>
                </a:moveTo>
                <a:lnTo>
                  <a:pt x="11382806" y="0"/>
                </a:lnTo>
                <a:lnTo>
                  <a:pt x="11382806" y="3069336"/>
                </a:lnTo>
                <a:lnTo>
                  <a:pt x="0" y="3069336"/>
                </a:lnTo>
                <a:lnTo>
                  <a:pt x="0" y="0"/>
                </a:lnTo>
                <a:close/>
              </a:path>
            </a:pathLst>
          </a:custGeom>
          <a:solidFill>
            <a:srgbClr val="A88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97767" y="3945635"/>
            <a:ext cx="300926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Both an infrastructure and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a 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continuously evolving ambition  to empower and enable Bureau  scientists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their data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users</a:t>
            </a:r>
            <a:r>
              <a:rPr sz="20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to  develop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new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measures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of 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people, places,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the  </a:t>
            </a:r>
            <a:r>
              <a:rPr sz="2000" spc="-20" dirty="0">
                <a:solidFill>
                  <a:srgbClr val="FFFFFF"/>
                </a:solidFill>
                <a:latin typeface="Arial Narrow"/>
                <a:cs typeface="Arial Narrow"/>
              </a:rPr>
              <a:t>economy.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038" y="3721535"/>
            <a:ext cx="3998595" cy="2719070"/>
          </a:xfrm>
          <a:prstGeom prst="rect">
            <a:avLst/>
          </a:prstGeom>
          <a:solidFill>
            <a:srgbClr val="A88717"/>
          </a:solidFill>
          <a:ln w="12693">
            <a:solidFill>
              <a:srgbClr val="FFFFFF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R="127635" algn="ctr">
              <a:lnSpc>
                <a:spcPts val="4450"/>
              </a:lnSpc>
              <a:spcBef>
                <a:spcPts val="1375"/>
              </a:spcBef>
            </a:pP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CURATED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4000">
              <a:latin typeface="Arial"/>
              <a:cs typeface="Arial"/>
            </a:endParaRPr>
          </a:p>
          <a:p>
            <a:pPr marR="128270" algn="ctr">
              <a:lnSpc>
                <a:spcPts val="4450"/>
              </a:lnSpc>
            </a:pPr>
            <a:r>
              <a:rPr sz="4000" spc="-5" dirty="0">
                <a:solidFill>
                  <a:srgbClr val="FFFFFF"/>
                </a:solidFill>
                <a:latin typeface="Arial Narrow"/>
                <a:cs typeface="Arial Narrow"/>
              </a:rPr>
              <a:t>ENTERPRISE</a:t>
            </a:r>
            <a:endParaRPr sz="4000">
              <a:latin typeface="Arial Narrow"/>
              <a:cs typeface="Arial Narrow"/>
            </a:endParaRPr>
          </a:p>
          <a:p>
            <a:pPr marL="583565" marR="631190" algn="ctr">
              <a:lnSpc>
                <a:spcPts val="3290"/>
              </a:lnSpc>
              <a:spcBef>
                <a:spcPts val="3479"/>
              </a:spcBef>
            </a:pPr>
            <a:r>
              <a:rPr sz="2800" i="1" spc="-25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i="1" spc="-285" dirty="0">
                <a:solidFill>
                  <a:srgbClr val="FFFFFF"/>
                </a:solidFill>
                <a:latin typeface="Arial"/>
                <a:cs typeface="Arial"/>
              </a:rPr>
              <a:t>Census </a:t>
            </a:r>
            <a:r>
              <a:rPr sz="2800" i="1" spc="-170" dirty="0">
                <a:solidFill>
                  <a:srgbClr val="FFFFFF"/>
                </a:solidFill>
                <a:latin typeface="Arial"/>
                <a:cs typeface="Arial"/>
              </a:rPr>
              <a:t>Bureau  </a:t>
            </a:r>
            <a:r>
              <a:rPr sz="2800" i="1" spc="-4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i="1" spc="-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i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4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8497" y="3945635"/>
            <a:ext cx="300355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Exploits multiple data sources,  from sample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surveys,</a:t>
            </a:r>
            <a:r>
              <a:rPr sz="20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censuses,  and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other </a:t>
            </a:r>
            <a:r>
              <a:rPr sz="2000" spc="-10" dirty="0">
                <a:solidFill>
                  <a:srgbClr val="FFFFFF"/>
                </a:solidFill>
                <a:latin typeface="Arial Narrow"/>
                <a:cs typeface="Arial Narrow"/>
              </a:rPr>
              <a:t>official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administrative 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third-party data, which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can 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provide more robust, </a:t>
            </a:r>
            <a:r>
              <a:rPr sz="2000" spc="-25" dirty="0">
                <a:solidFill>
                  <a:srgbClr val="FFFFFF"/>
                </a:solidFill>
                <a:latin typeface="Arial Narrow"/>
                <a:cs typeface="Arial Narrow"/>
              </a:rPr>
              <a:t>timely,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and 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comprehensive measures </a:t>
            </a:r>
            <a:r>
              <a:rPr sz="2000" dirty="0">
                <a:solidFill>
                  <a:srgbClr val="FFFFFF"/>
                </a:solidFill>
                <a:latin typeface="Arial Narrow"/>
                <a:cs typeface="Arial Narrow"/>
              </a:rPr>
              <a:t>when  </a:t>
            </a:r>
            <a:r>
              <a:rPr sz="2000" spc="-5" dirty="0">
                <a:solidFill>
                  <a:srgbClr val="FFFFFF"/>
                </a:solidFill>
                <a:latin typeface="Arial Narrow"/>
                <a:cs typeface="Arial Narrow"/>
              </a:rPr>
              <a:t>combined.</a:t>
            </a:r>
            <a:endParaRPr sz="2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559"/>
            <a:ext cx="12192000" cy="670560"/>
          </a:xfrm>
          <a:custGeom>
            <a:avLst/>
            <a:gdLst/>
            <a:ahLst/>
            <a:cxnLst/>
            <a:rect l="l" t="t" r="r" b="b"/>
            <a:pathLst>
              <a:path w="12192000" h="670560">
                <a:moveTo>
                  <a:pt x="0" y="0"/>
                </a:moveTo>
                <a:lnTo>
                  <a:pt x="12192000" y="0"/>
                </a:lnTo>
                <a:lnTo>
                  <a:pt x="1219200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" y="438403"/>
            <a:ext cx="11482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RQ3: Can </a:t>
            </a:r>
            <a:r>
              <a:rPr dirty="0"/>
              <a:t>community support SNF </a:t>
            </a:r>
            <a:r>
              <a:rPr spc="-5" dirty="0"/>
              <a:t>during</a:t>
            </a:r>
            <a:r>
              <a:rPr spc="-90" dirty="0"/>
              <a:t> </a:t>
            </a:r>
            <a:r>
              <a:rPr spc="-5" dirty="0"/>
              <a:t>emergencies?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189" y="1213764"/>
            <a:ext cx="6719570" cy="49142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County Resilience</a:t>
            </a:r>
            <a:r>
              <a:rPr sz="2800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Indices</a:t>
            </a:r>
            <a:endParaRPr sz="2800">
              <a:latin typeface="Arial"/>
              <a:cs typeface="Arial"/>
            </a:endParaRPr>
          </a:p>
          <a:p>
            <a:pPr marL="12700" marR="403860">
              <a:lnSpc>
                <a:spcPts val="3000"/>
              </a:lnSpc>
              <a:spcBef>
                <a:spcPts val="1045"/>
              </a:spcBef>
            </a:pP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Using American Community Survey</a:t>
            </a:r>
            <a:r>
              <a:rPr sz="2800" spc="-20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and  local data 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002060"/>
                </a:solidFill>
                <a:latin typeface="Arial"/>
                <a:cs typeface="Arial"/>
              </a:rPr>
              <a:t>measure</a:t>
            </a:r>
            <a:r>
              <a:rPr sz="2800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2060"/>
                </a:solidFill>
                <a:latin typeface="Arial"/>
                <a:cs typeface="Arial"/>
              </a:rPr>
              <a:t>resiliency.</a:t>
            </a:r>
            <a:endParaRPr sz="2800">
              <a:latin typeface="Arial"/>
              <a:cs typeface="Arial"/>
            </a:endParaRPr>
          </a:p>
          <a:p>
            <a:pPr marL="469900" marR="167640">
              <a:lnSpc>
                <a:spcPts val="2400"/>
              </a:lnSpc>
              <a:spcBef>
                <a:spcPts val="965"/>
              </a:spcBef>
            </a:pPr>
            <a:r>
              <a:rPr sz="2200" spc="-25" dirty="0">
                <a:solidFill>
                  <a:srgbClr val="002060"/>
                </a:solidFill>
                <a:latin typeface="Arial"/>
                <a:cs typeface="Arial"/>
              </a:rPr>
              <a:t>We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summed the county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level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percentages for the 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Census variables:</a:t>
            </a:r>
            <a:endParaRPr sz="2200">
              <a:latin typeface="Arial"/>
              <a:cs typeface="Arial"/>
            </a:endParaRPr>
          </a:p>
          <a:p>
            <a:pPr marL="706755" indent="-236854">
              <a:lnSpc>
                <a:spcPct val="100000"/>
              </a:lnSpc>
              <a:spcBef>
                <a:spcPts val="725"/>
              </a:spcBef>
              <a:buSzPct val="127272"/>
              <a:buChar char="•"/>
              <a:tabLst>
                <a:tab pos="706755" algn="l"/>
              </a:tabLst>
            </a:pP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Fraction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 Employed</a:t>
            </a:r>
            <a:endParaRPr sz="2200">
              <a:latin typeface="Arial"/>
              <a:cs typeface="Arial"/>
            </a:endParaRPr>
          </a:p>
          <a:p>
            <a:pPr marL="706755" indent="-236854">
              <a:lnSpc>
                <a:spcPct val="100000"/>
              </a:lnSpc>
              <a:spcBef>
                <a:spcPts val="770"/>
              </a:spcBef>
              <a:buSzPct val="127272"/>
              <a:buChar char="•"/>
              <a:tabLst>
                <a:tab pos="706755" algn="l"/>
              </a:tabLst>
            </a:pP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Fraction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with No Disability</a:t>
            </a:r>
            <a:endParaRPr sz="2200">
              <a:latin typeface="Arial"/>
              <a:cs typeface="Arial"/>
            </a:endParaRPr>
          </a:p>
          <a:p>
            <a:pPr marL="706755" indent="-236854">
              <a:lnSpc>
                <a:spcPct val="100000"/>
              </a:lnSpc>
              <a:spcBef>
                <a:spcPts val="745"/>
              </a:spcBef>
              <a:buSzPct val="127272"/>
              <a:buChar char="•"/>
              <a:tabLst>
                <a:tab pos="706755" algn="l"/>
              </a:tabLst>
            </a:pP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Fraction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with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High School Diploma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or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Greater</a:t>
            </a:r>
            <a:endParaRPr sz="2200">
              <a:latin typeface="Arial"/>
              <a:cs typeface="Arial"/>
            </a:endParaRPr>
          </a:p>
          <a:p>
            <a:pPr marL="706120" marR="5080" indent="-236854">
              <a:lnSpc>
                <a:spcPts val="2400"/>
              </a:lnSpc>
              <a:spcBef>
                <a:spcPts val="950"/>
              </a:spcBef>
              <a:buSzPct val="127272"/>
              <a:buChar char="•"/>
              <a:tabLst>
                <a:tab pos="706755" algn="l"/>
              </a:tabLst>
            </a:pP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Fraction of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Households with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at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least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one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vehicle, 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706120" marR="533400" indent="-236854">
              <a:lnSpc>
                <a:spcPts val="2400"/>
              </a:lnSpc>
              <a:spcBef>
                <a:spcPts val="1010"/>
              </a:spcBef>
              <a:buSzPct val="127272"/>
              <a:buChar char="•"/>
              <a:tabLst>
                <a:tab pos="706755" algn="l"/>
              </a:tabLst>
            </a:pP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Reverse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GINI Index – so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all indicators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are 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in  </a:t>
            </a:r>
            <a:r>
              <a:rPr sz="2200" dirty="0">
                <a:solidFill>
                  <a:srgbClr val="002060"/>
                </a:solidFill>
                <a:latin typeface="Arial"/>
                <a:cs typeface="Arial"/>
              </a:rPr>
              <a:t>positive</a:t>
            </a:r>
            <a:r>
              <a:rPr sz="2200" spc="-5" dirty="0">
                <a:solidFill>
                  <a:srgbClr val="002060"/>
                </a:solidFill>
                <a:latin typeface="Arial"/>
                <a:cs typeface="Arial"/>
              </a:rPr>
              <a:t> direction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989" y="6717283"/>
            <a:ext cx="616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1200" spc="-170" dirty="0">
                <a:solidFill>
                  <a:srgbClr val="002060"/>
                </a:solidFill>
                <a:latin typeface="Arial"/>
                <a:cs typeface="Arial"/>
              </a:rPr>
              <a:t>SOURCE: </a:t>
            </a:r>
            <a:r>
              <a:rPr sz="1200" spc="-200" dirty="0">
                <a:solidFill>
                  <a:srgbClr val="002060"/>
                </a:solidFill>
                <a:latin typeface="Arial"/>
                <a:cs typeface="Arial"/>
              </a:rPr>
              <a:t>ACS </a:t>
            </a:r>
            <a:r>
              <a:rPr sz="1200" spc="-60" dirty="0">
                <a:solidFill>
                  <a:srgbClr val="002060"/>
                </a:solidFill>
                <a:latin typeface="Arial"/>
                <a:cs typeface="Arial"/>
              </a:rPr>
              <a:t>2020 </a:t>
            </a:r>
            <a:r>
              <a:rPr sz="1200" spc="-100" dirty="0">
                <a:solidFill>
                  <a:srgbClr val="002060"/>
                </a:solidFill>
                <a:latin typeface="Arial"/>
                <a:cs typeface="Arial"/>
              </a:rPr>
              <a:t>5-Year </a:t>
            </a:r>
            <a:r>
              <a:rPr sz="1200" spc="-65" dirty="0">
                <a:solidFill>
                  <a:srgbClr val="002060"/>
                </a:solidFill>
                <a:latin typeface="Arial"/>
                <a:cs typeface="Arial"/>
              </a:rPr>
              <a:t>Estimates </a:t>
            </a:r>
            <a:r>
              <a:rPr sz="1200" spc="-45" dirty="0">
                <a:solidFill>
                  <a:srgbClr val="002060"/>
                </a:solidFill>
                <a:latin typeface="Arial"/>
                <a:cs typeface="Arial"/>
              </a:rPr>
              <a:t>Detailed </a:t>
            </a:r>
            <a:r>
              <a:rPr sz="1200" spc="-100" dirty="0">
                <a:solidFill>
                  <a:srgbClr val="002060"/>
                </a:solidFill>
                <a:latin typeface="Arial"/>
                <a:cs typeface="Arial"/>
              </a:rPr>
              <a:t>Tables </a:t>
            </a:r>
            <a:r>
              <a:rPr sz="1200" spc="-70" dirty="0">
                <a:solidFill>
                  <a:srgbClr val="002060"/>
                </a:solidFill>
                <a:latin typeface="Arial"/>
                <a:cs typeface="Arial"/>
              </a:rPr>
              <a:t>(B18101, B19083, B23025, </a:t>
            </a:r>
            <a:r>
              <a:rPr sz="1200" spc="-90" dirty="0">
                <a:solidFill>
                  <a:srgbClr val="002060"/>
                </a:solidFill>
                <a:latin typeface="Arial"/>
                <a:cs typeface="Arial"/>
              </a:rPr>
              <a:t>S0101,</a:t>
            </a:r>
            <a:r>
              <a:rPr sz="1200" spc="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002060"/>
                </a:solidFill>
                <a:latin typeface="Arial"/>
                <a:cs typeface="Arial"/>
              </a:rPr>
              <a:t>S1501)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68183" y="1429511"/>
            <a:ext cx="4191000" cy="501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559"/>
            <a:ext cx="12192000" cy="670560"/>
          </a:xfrm>
          <a:custGeom>
            <a:avLst/>
            <a:gdLst/>
            <a:ahLst/>
            <a:cxnLst/>
            <a:rect l="l" t="t" r="r" b="b"/>
            <a:pathLst>
              <a:path w="12192000" h="670560">
                <a:moveTo>
                  <a:pt x="0" y="0"/>
                </a:moveTo>
                <a:lnTo>
                  <a:pt x="12192000" y="0"/>
                </a:lnTo>
                <a:lnTo>
                  <a:pt x="1219200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6042" y="438403"/>
            <a:ext cx="9602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SNF Deficiency </a:t>
            </a:r>
            <a:r>
              <a:rPr b="1" dirty="0">
                <a:latin typeface="Arial"/>
                <a:cs typeface="Arial"/>
              </a:rPr>
              <a:t>&amp; </a:t>
            </a:r>
            <a:r>
              <a:rPr b="1" spc="-5" dirty="0">
                <a:latin typeface="Arial"/>
                <a:cs typeface="Arial"/>
              </a:rPr>
              <a:t>County Resilience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Indices</a:t>
            </a:r>
          </a:p>
        </p:txBody>
      </p:sp>
      <p:sp>
        <p:nvSpPr>
          <p:cNvPr id="4" name="object 4"/>
          <p:cNvSpPr/>
          <p:nvPr/>
        </p:nvSpPr>
        <p:spPr>
          <a:xfrm>
            <a:off x="1391545" y="1150470"/>
            <a:ext cx="9455969" cy="4169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4246" y="5682491"/>
            <a:ext cx="2729865" cy="3829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84455" marR="5080" indent="-72390">
              <a:lnSpc>
                <a:spcPts val="1330"/>
              </a:lnSpc>
              <a:spcBef>
                <a:spcPts val="270"/>
              </a:spcBef>
            </a:pP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Population </a:t>
            </a: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Resiliency Composite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Index  </a:t>
            </a:r>
            <a:r>
              <a:rPr sz="1200" spc="15" dirty="0">
                <a:solidFill>
                  <a:srgbClr val="22211D"/>
                </a:solidFill>
                <a:latin typeface="Helvetica"/>
                <a:cs typeface="Helvetica"/>
              </a:rPr>
              <a:t>(0=Least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Resilient, </a:t>
            </a: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1=Most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Resilient)</a:t>
            </a:r>
            <a:endParaRPr sz="1200">
              <a:latin typeface="Helvetica"/>
              <a:cs typeface="Helvetic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465716" y="6116485"/>
          <a:ext cx="5295898" cy="10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2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4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  <a:solidFill>
                      <a:srgbClr val="F9F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FDA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C2C0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A5A6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888C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6B72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4E5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941820" y="6262081"/>
            <a:ext cx="36576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22211D"/>
                </a:solidFill>
                <a:latin typeface="Helvetica"/>
                <a:cs typeface="Helvetica"/>
              </a:rPr>
              <a:t>0.856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2381" y="6262081"/>
            <a:ext cx="36576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22211D"/>
                </a:solidFill>
                <a:latin typeface="Helvetica"/>
                <a:cs typeface="Helvetica"/>
              </a:rPr>
              <a:t>0.871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2806" y="6262081"/>
            <a:ext cx="36576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22211D"/>
                </a:solidFill>
                <a:latin typeface="Helvetica"/>
                <a:cs typeface="Helvetica"/>
              </a:rPr>
              <a:t>0.891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8479" y="1190213"/>
            <a:ext cx="4975225" cy="21304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50" b="1" spc="10" dirty="0">
                <a:solidFill>
                  <a:srgbClr val="22211D"/>
                </a:solidFill>
                <a:latin typeface="Helvetica"/>
                <a:cs typeface="Helvetica"/>
              </a:rPr>
              <a:t>2020 Population Resiliance Composite Index </a:t>
            </a:r>
            <a:r>
              <a:rPr sz="1450" b="1" dirty="0">
                <a:solidFill>
                  <a:srgbClr val="22211D"/>
                </a:solidFill>
                <a:latin typeface="Helvetica"/>
                <a:cs typeface="Helvetica"/>
              </a:rPr>
              <a:t>by</a:t>
            </a:r>
            <a:r>
              <a:rPr sz="1450" b="1" spc="-40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1450" b="1" spc="10" dirty="0">
                <a:solidFill>
                  <a:srgbClr val="22211D"/>
                </a:solidFill>
                <a:latin typeface="Helvetica"/>
                <a:cs typeface="Helvetica"/>
              </a:rPr>
              <a:t>County</a:t>
            </a:r>
            <a:endParaRPr sz="1450">
              <a:latin typeface="Helvetica"/>
              <a:cs typeface="Helvetica"/>
            </a:endParaRPr>
          </a:p>
          <a:p>
            <a:pPr marL="339725" marR="282575" indent="-259079">
              <a:lnSpc>
                <a:spcPts val="1330"/>
              </a:lnSpc>
              <a:spcBef>
                <a:spcPts val="415"/>
              </a:spcBef>
            </a:pP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Fraction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Employed, </a:t>
            </a:r>
            <a:r>
              <a:rPr sz="1200" spc="15" dirty="0">
                <a:solidFill>
                  <a:srgbClr val="22211D"/>
                </a:solidFill>
                <a:latin typeface="Helvetica"/>
                <a:cs typeface="Helvetica"/>
              </a:rPr>
              <a:t>No </a:t>
            </a:r>
            <a:r>
              <a:rPr sz="1200" spc="-5" dirty="0">
                <a:solidFill>
                  <a:srgbClr val="22211D"/>
                </a:solidFill>
                <a:latin typeface="Helvetica"/>
                <a:cs typeface="Helvetica"/>
              </a:rPr>
              <a:t>Disability, </a:t>
            </a: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High </a:t>
            </a:r>
            <a:r>
              <a:rPr sz="1200" spc="15" dirty="0">
                <a:solidFill>
                  <a:srgbClr val="22211D"/>
                </a:solidFill>
                <a:latin typeface="Helvetica"/>
                <a:cs typeface="Helvetica"/>
              </a:rPr>
              <a:t>School </a:t>
            </a: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Diploma or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Greater,  </a:t>
            </a:r>
            <a:r>
              <a:rPr sz="1200" spc="10" dirty="0">
                <a:solidFill>
                  <a:srgbClr val="22211D"/>
                </a:solidFill>
                <a:latin typeface="Helvetica"/>
                <a:cs typeface="Helvetica"/>
              </a:rPr>
              <a:t>Households with at Least </a:t>
            </a:r>
            <a:r>
              <a:rPr sz="1200" spc="20" dirty="0">
                <a:solidFill>
                  <a:srgbClr val="22211D"/>
                </a:solidFill>
                <a:latin typeface="Helvetica"/>
                <a:cs typeface="Helvetica"/>
              </a:rPr>
              <a:t>One </a:t>
            </a:r>
            <a:r>
              <a:rPr sz="1200" spc="-5" dirty="0">
                <a:solidFill>
                  <a:srgbClr val="22211D"/>
                </a:solidFill>
                <a:latin typeface="Helvetica"/>
                <a:cs typeface="Helvetica"/>
              </a:rPr>
              <a:t>Vehicle, </a:t>
            </a:r>
            <a:r>
              <a:rPr sz="1200" spc="15" dirty="0">
                <a:solidFill>
                  <a:srgbClr val="22211D"/>
                </a:solidFill>
                <a:latin typeface="Helvetica"/>
                <a:cs typeface="Helvetica"/>
              </a:rPr>
              <a:t>and </a:t>
            </a:r>
            <a:r>
              <a:rPr sz="1200" dirty="0">
                <a:solidFill>
                  <a:srgbClr val="22211D"/>
                </a:solidFill>
                <a:latin typeface="Helvetica"/>
                <a:cs typeface="Helvetica"/>
              </a:rPr>
              <a:t>Reverse </a:t>
            </a:r>
            <a:r>
              <a:rPr sz="1200" spc="15" dirty="0">
                <a:solidFill>
                  <a:srgbClr val="22211D"/>
                </a:solidFill>
                <a:latin typeface="Helvetica"/>
                <a:cs typeface="Helvetica"/>
              </a:rPr>
              <a:t>Gini </a:t>
            </a:r>
            <a:r>
              <a:rPr sz="1200" spc="5" dirty="0">
                <a:solidFill>
                  <a:srgbClr val="22211D"/>
                </a:solidFill>
                <a:latin typeface="Helvetica"/>
                <a:cs typeface="Helvetica"/>
              </a:rPr>
              <a:t>Index</a:t>
            </a:r>
            <a:endParaRPr sz="1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Helvetica"/>
              <a:cs typeface="Helvetica"/>
            </a:endParaRPr>
          </a:p>
          <a:p>
            <a:pPr marL="900430" marR="1000125" indent="-779145">
              <a:lnSpc>
                <a:spcPct val="124200"/>
              </a:lnSpc>
            </a:pPr>
            <a:r>
              <a:rPr sz="1300" b="1" spc="5" dirty="0">
                <a:latin typeface="Helvetica"/>
                <a:cs typeface="Helvetica"/>
              </a:rPr>
              <a:t>Skilled </a:t>
            </a:r>
            <a:r>
              <a:rPr sz="1300" b="1" dirty="0">
                <a:latin typeface="Helvetica"/>
                <a:cs typeface="Helvetica"/>
              </a:rPr>
              <a:t>Nursing </a:t>
            </a:r>
            <a:r>
              <a:rPr sz="1300" b="1" spc="-5" dirty="0">
                <a:latin typeface="Helvetica"/>
                <a:cs typeface="Helvetica"/>
              </a:rPr>
              <a:t>Facility </a:t>
            </a:r>
            <a:r>
              <a:rPr sz="1300" b="1" spc="5" dirty="0">
                <a:latin typeface="Helvetica"/>
                <a:cs typeface="Helvetica"/>
              </a:rPr>
              <a:t>Fire </a:t>
            </a:r>
            <a:r>
              <a:rPr sz="1300" b="1" dirty="0">
                <a:latin typeface="Helvetica"/>
                <a:cs typeface="Helvetica"/>
              </a:rPr>
              <a:t>Safety </a:t>
            </a:r>
            <a:r>
              <a:rPr sz="1300" b="1" spc="10" dirty="0">
                <a:latin typeface="Helvetica"/>
                <a:cs typeface="Helvetica"/>
              </a:rPr>
              <a:t>&amp; </a:t>
            </a:r>
            <a:r>
              <a:rPr sz="1300" b="1" spc="5" dirty="0">
                <a:latin typeface="Helvetica"/>
                <a:cs typeface="Helvetica"/>
              </a:rPr>
              <a:t>Emergency  Preparedness </a:t>
            </a:r>
            <a:r>
              <a:rPr sz="1300" b="1" dirty="0">
                <a:latin typeface="Helvetica"/>
                <a:cs typeface="Helvetica"/>
              </a:rPr>
              <a:t>Deficiency</a:t>
            </a:r>
            <a:r>
              <a:rPr sz="1300" b="1" spc="-10" dirty="0">
                <a:latin typeface="Helvetica"/>
                <a:cs typeface="Helvetica"/>
              </a:rPr>
              <a:t> </a:t>
            </a:r>
            <a:r>
              <a:rPr sz="1300" b="1" dirty="0">
                <a:latin typeface="Helvetica"/>
                <a:cs typeface="Helvetica"/>
              </a:rPr>
              <a:t>Index</a:t>
            </a:r>
            <a:endParaRPr sz="1300">
              <a:latin typeface="Helvetica"/>
              <a:cs typeface="Helvetica"/>
            </a:endParaRPr>
          </a:p>
          <a:p>
            <a:pPr marL="1758950">
              <a:lnSpc>
                <a:spcPct val="100000"/>
              </a:lnSpc>
              <a:spcBef>
                <a:spcPts val="810"/>
              </a:spcBef>
            </a:pPr>
            <a:r>
              <a:rPr sz="1150" dirty="0">
                <a:latin typeface="Helvetica"/>
                <a:cs typeface="Helvetica"/>
              </a:rPr>
              <a:t>Most</a:t>
            </a:r>
            <a:r>
              <a:rPr sz="1150" spc="-5" dirty="0">
                <a:latin typeface="Helvetica"/>
                <a:cs typeface="Helvetica"/>
              </a:rPr>
              <a:t> Deficient</a:t>
            </a:r>
            <a:endParaRPr sz="11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Helvetica"/>
              <a:cs typeface="Helvetica"/>
            </a:endParaRPr>
          </a:p>
          <a:p>
            <a:pPr marL="1758950" marR="2192020">
              <a:lnSpc>
                <a:spcPts val="1120"/>
              </a:lnSpc>
              <a:spcBef>
                <a:spcPts val="5"/>
              </a:spcBef>
            </a:pPr>
            <a:r>
              <a:rPr sz="1150" spc="-5" dirty="0">
                <a:latin typeface="Helvetica"/>
                <a:cs typeface="Helvetica"/>
              </a:rPr>
              <a:t>Least Deficient  No</a:t>
            </a:r>
            <a:r>
              <a:rPr sz="1150" spc="-70" dirty="0">
                <a:latin typeface="Helvetica"/>
                <a:cs typeface="Helvetica"/>
              </a:rPr>
              <a:t> </a:t>
            </a:r>
            <a:r>
              <a:rPr sz="1150" spc="-5" dirty="0">
                <a:latin typeface="Helvetica"/>
                <a:cs typeface="Helvetica"/>
              </a:rPr>
              <a:t>Deficiencies</a:t>
            </a:r>
            <a:endParaRPr sz="11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1970" y="6262081"/>
            <a:ext cx="5263515" cy="51498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31670">
              <a:lnSpc>
                <a:spcPct val="100000"/>
              </a:lnSpc>
              <a:spcBef>
                <a:spcPts val="120"/>
              </a:spcBef>
              <a:tabLst>
                <a:tab pos="2459990" algn="l"/>
                <a:tab pos="3200400" algn="l"/>
                <a:tab pos="3941445" algn="l"/>
                <a:tab pos="4681855" algn="l"/>
              </a:tabLst>
            </a:pPr>
            <a:r>
              <a:rPr sz="1050" spc="5" dirty="0">
                <a:solidFill>
                  <a:srgbClr val="22211D"/>
                </a:solidFill>
                <a:latin typeface="Helvetica"/>
                <a:cs typeface="Helvetica"/>
              </a:rPr>
              <a:t>0.762	0.786	0.810	0.827	</a:t>
            </a:r>
            <a:r>
              <a:rPr sz="1050" dirty="0">
                <a:solidFill>
                  <a:srgbClr val="22211D"/>
                </a:solidFill>
                <a:latin typeface="Helvetica"/>
                <a:cs typeface="Helvetica"/>
              </a:rPr>
              <a:t>0.841</a:t>
            </a:r>
            <a:endParaRPr sz="1050">
              <a:latin typeface="Helvetica"/>
              <a:cs typeface="Helvetica"/>
            </a:endParaRPr>
          </a:p>
          <a:p>
            <a:pPr marL="24765">
              <a:lnSpc>
                <a:spcPts val="925"/>
              </a:lnSpc>
              <a:spcBef>
                <a:spcPts val="715"/>
              </a:spcBef>
            </a:pP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ACS 2020 </a:t>
            </a:r>
            <a:r>
              <a:rPr sz="800" spc="-15" dirty="0">
                <a:solidFill>
                  <a:srgbClr val="22211D"/>
                </a:solidFill>
                <a:latin typeface="Helvetica"/>
                <a:cs typeface="Helvetica"/>
              </a:rPr>
              <a:t>5−Year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Estimates </a:t>
            </a: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Detailed </a:t>
            </a:r>
            <a:r>
              <a:rPr sz="800" spc="-15" dirty="0">
                <a:solidFill>
                  <a:srgbClr val="22211D"/>
                </a:solidFill>
                <a:latin typeface="Helvetica"/>
                <a:cs typeface="Helvetica"/>
              </a:rPr>
              <a:t>Tables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(B18101, B19083, B23025, S0101,</a:t>
            </a:r>
            <a:r>
              <a:rPr sz="800" spc="3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S1501)</a:t>
            </a:r>
            <a:endParaRPr sz="800">
              <a:latin typeface="Helvetica"/>
              <a:cs typeface="Helvetica"/>
            </a:endParaRPr>
          </a:p>
          <a:p>
            <a:pPr marL="12700">
              <a:lnSpc>
                <a:spcPts val="925"/>
              </a:lnSpc>
            </a:pP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Fire </a:t>
            </a:r>
            <a:r>
              <a:rPr sz="800" dirty="0">
                <a:solidFill>
                  <a:srgbClr val="22211D"/>
                </a:solidFill>
                <a:latin typeface="Helvetica"/>
                <a:cs typeface="Helvetica"/>
              </a:rPr>
              <a:t>Safety </a:t>
            </a: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Deficiencies and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Inspection </a:t>
            </a: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Dates (01/2018−03/2022):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The </a:t>
            </a:r>
            <a:r>
              <a:rPr sz="800" spc="5" dirty="0">
                <a:solidFill>
                  <a:srgbClr val="22211D"/>
                </a:solidFill>
                <a:latin typeface="Helvetica"/>
                <a:cs typeface="Helvetica"/>
              </a:rPr>
              <a:t>Centers </a:t>
            </a:r>
            <a:r>
              <a:rPr sz="800" spc="-5" dirty="0">
                <a:solidFill>
                  <a:srgbClr val="22211D"/>
                </a:solidFill>
                <a:latin typeface="Helvetica"/>
                <a:cs typeface="Helvetica"/>
              </a:rPr>
              <a:t>for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Medicare </a:t>
            </a:r>
            <a:r>
              <a:rPr sz="800" spc="15" dirty="0">
                <a:solidFill>
                  <a:srgbClr val="22211D"/>
                </a:solidFill>
                <a:latin typeface="Helvetica"/>
                <a:cs typeface="Helvetica"/>
              </a:rPr>
              <a:t>&amp;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Medicaid</a:t>
            </a:r>
            <a:r>
              <a:rPr sz="800" spc="12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800" spc="10" dirty="0">
                <a:solidFill>
                  <a:srgbClr val="22211D"/>
                </a:solidFill>
                <a:latin typeface="Helvetica"/>
                <a:cs typeface="Helvetica"/>
              </a:rPr>
              <a:t>Services</a:t>
            </a:r>
            <a:endParaRPr sz="8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559"/>
            <a:ext cx="12192000" cy="670560"/>
          </a:xfrm>
          <a:custGeom>
            <a:avLst/>
            <a:gdLst/>
            <a:ahLst/>
            <a:cxnLst/>
            <a:rect l="l" t="t" r="r" b="b"/>
            <a:pathLst>
              <a:path w="12192000" h="670560">
                <a:moveTo>
                  <a:pt x="0" y="0"/>
                </a:moveTo>
                <a:lnTo>
                  <a:pt x="12192000" y="0"/>
                </a:lnTo>
                <a:lnTo>
                  <a:pt x="1219200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6469" y="438403"/>
            <a:ext cx="10380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latin typeface="Arial"/>
                <a:cs typeface="Arial"/>
              </a:rPr>
              <a:t>Virginia </a:t>
            </a:r>
            <a:r>
              <a:rPr b="1" spc="-5" dirty="0">
                <a:latin typeface="Arial"/>
                <a:cs typeface="Arial"/>
              </a:rPr>
              <a:t>Emergency Facility Services </a:t>
            </a:r>
            <a:r>
              <a:rPr b="1" dirty="0">
                <a:latin typeface="Arial"/>
                <a:cs typeface="Arial"/>
              </a:rPr>
              <a:t>&amp;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Shelters</a:t>
            </a:r>
          </a:p>
        </p:txBody>
      </p:sp>
      <p:sp>
        <p:nvSpPr>
          <p:cNvPr id="4" name="object 4"/>
          <p:cNvSpPr/>
          <p:nvPr/>
        </p:nvSpPr>
        <p:spPr>
          <a:xfrm>
            <a:off x="1247664" y="1213934"/>
            <a:ext cx="9716565" cy="4283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7174" y="5871221"/>
            <a:ext cx="35572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spc="5" dirty="0">
                <a:solidFill>
                  <a:srgbClr val="22211D"/>
                </a:solidFill>
                <a:latin typeface="Helvetica"/>
                <a:cs typeface="Helvetica"/>
              </a:rPr>
              <a:t>Number of </a:t>
            </a:r>
            <a:r>
              <a:rPr sz="1250" spc="-5" dirty="0">
                <a:solidFill>
                  <a:srgbClr val="22211D"/>
                </a:solidFill>
                <a:latin typeface="Helvetica"/>
                <a:cs typeface="Helvetica"/>
              </a:rPr>
              <a:t>Facilities </a:t>
            </a:r>
            <a:r>
              <a:rPr sz="1250" spc="10" dirty="0">
                <a:solidFill>
                  <a:srgbClr val="22211D"/>
                </a:solidFill>
                <a:latin typeface="Helvetica"/>
                <a:cs typeface="Helvetica"/>
              </a:rPr>
              <a:t>&amp; Services/10,000</a:t>
            </a:r>
            <a:r>
              <a:rPr sz="1250" spc="-2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1250" dirty="0">
                <a:solidFill>
                  <a:srgbClr val="22211D"/>
                </a:solidFill>
                <a:latin typeface="Helvetica"/>
                <a:cs typeface="Helvetica"/>
              </a:rPr>
              <a:t>Residents</a:t>
            </a:r>
            <a:endParaRPr sz="1250">
              <a:latin typeface="Helvetica"/>
              <a:cs typeface="Helvetic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40238" y="6142888"/>
          <a:ext cx="5523226" cy="107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74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  <a:solidFill>
                      <a:srgbClr val="F9F1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FDA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C2C0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A5A6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888C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6B72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4E5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067714" y="6292853"/>
            <a:ext cx="10585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3430" algn="l"/>
              </a:tabLst>
            </a:pPr>
            <a:r>
              <a:rPr sz="1100" spc="-5" dirty="0">
                <a:solidFill>
                  <a:srgbClr val="22211D"/>
                </a:solidFill>
                <a:latin typeface="Helvetica"/>
                <a:cs typeface="Helvetica"/>
              </a:rPr>
              <a:t>18.</a:t>
            </a:r>
            <a:r>
              <a:rPr sz="1100" dirty="0">
                <a:solidFill>
                  <a:srgbClr val="22211D"/>
                </a:solidFill>
                <a:latin typeface="Helvetica"/>
                <a:cs typeface="Helvetica"/>
              </a:rPr>
              <a:t>2	</a:t>
            </a:r>
            <a:r>
              <a:rPr sz="1100" spc="-5" dirty="0">
                <a:solidFill>
                  <a:srgbClr val="22211D"/>
                </a:solidFill>
                <a:latin typeface="Helvetica"/>
                <a:cs typeface="Helvetica"/>
              </a:rPr>
              <a:t>24.4</a:t>
            </a:r>
            <a:endParaRPr sz="11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9660" y="6292853"/>
            <a:ext cx="2971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22211D"/>
                </a:solidFill>
                <a:latin typeface="Helvetica"/>
                <a:cs typeface="Helvetica"/>
              </a:rPr>
              <a:t>40.3</a:t>
            </a:r>
            <a:endParaRPr sz="11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6449" y="1258086"/>
            <a:ext cx="5179060" cy="218503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638300" marR="5080" indent="-1447165">
              <a:lnSpc>
                <a:spcPts val="1639"/>
              </a:lnSpc>
              <a:spcBef>
                <a:spcPts val="309"/>
              </a:spcBef>
            </a:pPr>
            <a:r>
              <a:rPr sz="1500" b="1" spc="10" dirty="0">
                <a:solidFill>
                  <a:srgbClr val="22211D"/>
                </a:solidFill>
                <a:latin typeface="Helvetica"/>
                <a:cs typeface="Helvetica"/>
              </a:rPr>
              <a:t>Shelter </a:t>
            </a:r>
            <a:r>
              <a:rPr sz="1500" b="1" dirty="0">
                <a:solidFill>
                  <a:srgbClr val="22211D"/>
                </a:solidFill>
                <a:latin typeface="Helvetica"/>
                <a:cs typeface="Helvetica"/>
              </a:rPr>
              <a:t>Facilities </a:t>
            </a:r>
            <a:r>
              <a:rPr sz="1500" b="1" spc="5" dirty="0">
                <a:solidFill>
                  <a:srgbClr val="22211D"/>
                </a:solidFill>
                <a:latin typeface="Helvetica"/>
                <a:cs typeface="Helvetica"/>
              </a:rPr>
              <a:t>and Emergency </a:t>
            </a:r>
            <a:r>
              <a:rPr sz="1500" b="1" spc="10" dirty="0">
                <a:solidFill>
                  <a:srgbClr val="22211D"/>
                </a:solidFill>
                <a:latin typeface="Helvetica"/>
                <a:cs typeface="Helvetica"/>
              </a:rPr>
              <a:t>Service </a:t>
            </a:r>
            <a:r>
              <a:rPr sz="1500" b="1" spc="-5" dirty="0">
                <a:solidFill>
                  <a:srgbClr val="22211D"/>
                </a:solidFill>
                <a:latin typeface="Helvetica"/>
                <a:cs typeface="Helvetica"/>
              </a:rPr>
              <a:t>Providers by  </a:t>
            </a:r>
            <a:r>
              <a:rPr sz="1500" b="1" spc="5" dirty="0">
                <a:solidFill>
                  <a:srgbClr val="22211D"/>
                </a:solidFill>
                <a:latin typeface="Helvetica"/>
                <a:cs typeface="Helvetica"/>
              </a:rPr>
              <a:t>County and </a:t>
            </a:r>
            <a:r>
              <a:rPr sz="1500" b="1" spc="10" dirty="0">
                <a:solidFill>
                  <a:srgbClr val="22211D"/>
                </a:solidFill>
                <a:latin typeface="Helvetica"/>
                <a:cs typeface="Helvetica"/>
              </a:rPr>
              <a:t>Independent</a:t>
            </a:r>
            <a:r>
              <a:rPr sz="1500" b="1" spc="-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1500" b="1" spc="5" dirty="0">
                <a:solidFill>
                  <a:srgbClr val="22211D"/>
                </a:solidFill>
                <a:latin typeface="Helvetica"/>
                <a:cs typeface="Helvetica"/>
              </a:rPr>
              <a:t>City</a:t>
            </a:r>
            <a:endParaRPr sz="1500">
              <a:latin typeface="Helvetica"/>
              <a:cs typeface="Helvetica"/>
            </a:endParaRPr>
          </a:p>
          <a:p>
            <a:pPr marL="1410970">
              <a:lnSpc>
                <a:spcPct val="100000"/>
              </a:lnSpc>
              <a:spcBef>
                <a:spcPts val="245"/>
              </a:spcBef>
            </a:pPr>
            <a:r>
              <a:rPr sz="1250" spc="-5" dirty="0">
                <a:solidFill>
                  <a:srgbClr val="22211D"/>
                </a:solidFill>
                <a:latin typeface="Helvetica"/>
                <a:cs typeface="Helvetica"/>
              </a:rPr>
              <a:t>Facilities </a:t>
            </a:r>
            <a:r>
              <a:rPr sz="1250" spc="5" dirty="0">
                <a:solidFill>
                  <a:srgbClr val="22211D"/>
                </a:solidFill>
                <a:latin typeface="Helvetica"/>
                <a:cs typeface="Helvetica"/>
              </a:rPr>
              <a:t>and </a:t>
            </a:r>
            <a:r>
              <a:rPr sz="1250" spc="10" dirty="0">
                <a:solidFill>
                  <a:srgbClr val="22211D"/>
                </a:solidFill>
                <a:latin typeface="Helvetica"/>
                <a:cs typeface="Helvetica"/>
              </a:rPr>
              <a:t>Services </a:t>
            </a:r>
            <a:r>
              <a:rPr sz="1250" spc="5" dirty="0">
                <a:solidFill>
                  <a:srgbClr val="22211D"/>
                </a:solidFill>
                <a:latin typeface="Helvetica"/>
                <a:cs typeface="Helvetica"/>
              </a:rPr>
              <a:t>per 10,000</a:t>
            </a:r>
            <a:r>
              <a:rPr sz="1250" spc="-1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1250" dirty="0">
                <a:solidFill>
                  <a:srgbClr val="22211D"/>
                </a:solidFill>
                <a:latin typeface="Helvetica"/>
                <a:cs typeface="Helvetica"/>
              </a:rPr>
              <a:t>Residents</a:t>
            </a:r>
            <a:endParaRPr sz="12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Helvetica"/>
              <a:cs typeface="Helvetica"/>
            </a:endParaRPr>
          </a:p>
          <a:p>
            <a:pPr marL="812800" marR="1207135" indent="-800735">
              <a:lnSpc>
                <a:spcPct val="122900"/>
              </a:lnSpc>
            </a:pPr>
            <a:r>
              <a:rPr sz="1350" b="1" dirty="0">
                <a:latin typeface="Helvetica"/>
                <a:cs typeface="Helvetica"/>
              </a:rPr>
              <a:t>Skilled </a:t>
            </a:r>
            <a:r>
              <a:rPr sz="1350" b="1" spc="-10" dirty="0">
                <a:latin typeface="Helvetica"/>
                <a:cs typeface="Helvetica"/>
              </a:rPr>
              <a:t>Nursing Facility </a:t>
            </a:r>
            <a:r>
              <a:rPr sz="1350" b="1" dirty="0">
                <a:latin typeface="Helvetica"/>
                <a:cs typeface="Helvetica"/>
              </a:rPr>
              <a:t>Fire </a:t>
            </a:r>
            <a:r>
              <a:rPr sz="1350" b="1" spc="-5" dirty="0">
                <a:latin typeface="Helvetica"/>
                <a:cs typeface="Helvetica"/>
              </a:rPr>
              <a:t>Safety </a:t>
            </a:r>
            <a:r>
              <a:rPr sz="1350" b="1" dirty="0">
                <a:latin typeface="Helvetica"/>
                <a:cs typeface="Helvetica"/>
              </a:rPr>
              <a:t>&amp; </a:t>
            </a:r>
            <a:r>
              <a:rPr sz="1350" b="1" spc="-5" dirty="0">
                <a:latin typeface="Helvetica"/>
                <a:cs typeface="Helvetica"/>
              </a:rPr>
              <a:t>Emergency  </a:t>
            </a:r>
            <a:r>
              <a:rPr sz="1350" b="1" dirty="0">
                <a:latin typeface="Helvetica"/>
                <a:cs typeface="Helvetica"/>
              </a:rPr>
              <a:t>Preparedness </a:t>
            </a:r>
            <a:r>
              <a:rPr sz="1350" b="1" spc="-5" dirty="0">
                <a:latin typeface="Helvetica"/>
                <a:cs typeface="Helvetica"/>
              </a:rPr>
              <a:t>Deficiency</a:t>
            </a:r>
            <a:r>
              <a:rPr sz="1350" b="1" spc="-10" dirty="0">
                <a:latin typeface="Helvetica"/>
                <a:cs typeface="Helvetica"/>
              </a:rPr>
              <a:t> </a:t>
            </a:r>
            <a:r>
              <a:rPr sz="1350" b="1" spc="-5" dirty="0">
                <a:latin typeface="Helvetica"/>
                <a:cs typeface="Helvetica"/>
              </a:rPr>
              <a:t>Index</a:t>
            </a:r>
            <a:endParaRPr sz="1350">
              <a:latin typeface="Helvetica"/>
              <a:cs typeface="Helvetica"/>
            </a:endParaRPr>
          </a:p>
          <a:p>
            <a:pPr marL="1694814">
              <a:lnSpc>
                <a:spcPct val="100000"/>
              </a:lnSpc>
              <a:spcBef>
                <a:spcPts val="865"/>
              </a:spcBef>
            </a:pPr>
            <a:r>
              <a:rPr sz="1150" spc="15" dirty="0">
                <a:latin typeface="Helvetica"/>
                <a:cs typeface="Helvetica"/>
              </a:rPr>
              <a:t>Most</a:t>
            </a:r>
            <a:r>
              <a:rPr sz="1150" dirty="0">
                <a:latin typeface="Helvetica"/>
                <a:cs typeface="Helvetica"/>
              </a:rPr>
              <a:t> </a:t>
            </a:r>
            <a:r>
              <a:rPr sz="1150" spc="5" dirty="0">
                <a:latin typeface="Helvetica"/>
                <a:cs typeface="Helvetica"/>
              </a:rPr>
              <a:t>Deficient</a:t>
            </a:r>
            <a:endParaRPr sz="11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Helvetica"/>
              <a:cs typeface="Helvetica"/>
            </a:endParaRPr>
          </a:p>
          <a:p>
            <a:pPr marL="1694814" marR="2432050">
              <a:lnSpc>
                <a:spcPts val="1150"/>
              </a:lnSpc>
            </a:pPr>
            <a:r>
              <a:rPr sz="1150" spc="10" dirty="0">
                <a:latin typeface="Helvetica"/>
                <a:cs typeface="Helvetica"/>
              </a:rPr>
              <a:t>Least </a:t>
            </a:r>
            <a:r>
              <a:rPr sz="1150" spc="5" dirty="0">
                <a:latin typeface="Helvetica"/>
                <a:cs typeface="Helvetica"/>
              </a:rPr>
              <a:t>Deficient  </a:t>
            </a:r>
            <a:r>
              <a:rPr sz="1150" spc="15" dirty="0">
                <a:latin typeface="Helvetica"/>
                <a:cs typeface="Helvetica"/>
              </a:rPr>
              <a:t>No</a:t>
            </a:r>
            <a:r>
              <a:rPr sz="1150" spc="-70" dirty="0">
                <a:latin typeface="Helvetica"/>
                <a:cs typeface="Helvetica"/>
              </a:rPr>
              <a:t> </a:t>
            </a:r>
            <a:r>
              <a:rPr sz="1150" spc="10" dirty="0">
                <a:latin typeface="Helvetica"/>
                <a:cs typeface="Helvetica"/>
              </a:rPr>
              <a:t>Deficiencies</a:t>
            </a:r>
            <a:endParaRPr sz="11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153" y="6292853"/>
            <a:ext cx="54317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9770">
              <a:lnSpc>
                <a:spcPct val="100000"/>
              </a:lnSpc>
              <a:spcBef>
                <a:spcPts val="100"/>
              </a:spcBef>
              <a:tabLst>
                <a:tab pos="2668270" algn="l"/>
                <a:tab pos="3429000" algn="l"/>
                <a:tab pos="4190365" algn="l"/>
                <a:tab pos="4951095" algn="l"/>
              </a:tabLst>
            </a:pPr>
            <a:r>
              <a:rPr sz="1100" spc="-5" dirty="0">
                <a:solidFill>
                  <a:srgbClr val="22211D"/>
                </a:solidFill>
                <a:latin typeface="Helvetica"/>
                <a:cs typeface="Helvetica"/>
              </a:rPr>
              <a:t>1.27	3.65	6.39	9.03	12.3</a:t>
            </a:r>
            <a:endParaRPr sz="1100">
              <a:latin typeface="Helvetica"/>
              <a:cs typeface="Helvetica"/>
            </a:endParaRPr>
          </a:p>
          <a:p>
            <a:pPr marL="12700">
              <a:lnSpc>
                <a:spcPts val="965"/>
              </a:lnSpc>
              <a:spcBef>
                <a:spcPts val="705"/>
              </a:spcBef>
            </a:pPr>
            <a:r>
              <a:rPr sz="850" spc="-10" dirty="0">
                <a:solidFill>
                  <a:srgbClr val="22211D"/>
                </a:solidFill>
                <a:latin typeface="Helvetica"/>
                <a:cs typeface="Helvetica"/>
              </a:rPr>
              <a:t>Homeland </a:t>
            </a: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Infrastructure </a:t>
            </a:r>
            <a:r>
              <a:rPr sz="850" spc="-15" dirty="0">
                <a:solidFill>
                  <a:srgbClr val="22211D"/>
                </a:solidFill>
                <a:latin typeface="Helvetica"/>
                <a:cs typeface="Helvetica"/>
              </a:rPr>
              <a:t>Foundation−Level </a:t>
            </a:r>
            <a:r>
              <a:rPr sz="850" spc="-10" dirty="0">
                <a:solidFill>
                  <a:srgbClr val="22211D"/>
                </a:solidFill>
                <a:latin typeface="Helvetica"/>
                <a:cs typeface="Helvetica"/>
              </a:rPr>
              <a:t>Data:</a:t>
            </a:r>
            <a:r>
              <a:rPr sz="850" spc="10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https://hifld−geoplatform.opendata.arcgis.com/</a:t>
            </a:r>
            <a:endParaRPr sz="850">
              <a:latin typeface="Helvetica"/>
              <a:cs typeface="Helvetica"/>
            </a:endParaRPr>
          </a:p>
          <a:p>
            <a:pPr marL="36830">
              <a:lnSpc>
                <a:spcPts val="965"/>
              </a:lnSpc>
            </a:pP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Fire </a:t>
            </a:r>
            <a:r>
              <a:rPr sz="850" spc="-10" dirty="0">
                <a:solidFill>
                  <a:srgbClr val="22211D"/>
                </a:solidFill>
                <a:latin typeface="Helvetica"/>
                <a:cs typeface="Helvetica"/>
              </a:rPr>
              <a:t>Safety Deficiencies and </a:t>
            </a: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Inspection </a:t>
            </a:r>
            <a:r>
              <a:rPr sz="850" spc="-10" dirty="0">
                <a:solidFill>
                  <a:srgbClr val="22211D"/>
                </a:solidFill>
                <a:latin typeface="Helvetica"/>
                <a:cs typeface="Helvetica"/>
              </a:rPr>
              <a:t>Dates </a:t>
            </a: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(01/2018−03/2022): The </a:t>
            </a:r>
            <a:r>
              <a:rPr sz="850" spc="-10" dirty="0">
                <a:solidFill>
                  <a:srgbClr val="22211D"/>
                </a:solidFill>
                <a:latin typeface="Helvetica"/>
                <a:cs typeface="Helvetica"/>
              </a:rPr>
              <a:t>Centers </a:t>
            </a:r>
            <a:r>
              <a:rPr sz="850" spc="-15" dirty="0">
                <a:solidFill>
                  <a:srgbClr val="22211D"/>
                </a:solidFill>
                <a:latin typeface="Helvetica"/>
                <a:cs typeface="Helvetica"/>
              </a:rPr>
              <a:t>for </a:t>
            </a:r>
            <a:r>
              <a:rPr sz="850" spc="-5" dirty="0">
                <a:solidFill>
                  <a:srgbClr val="22211D"/>
                </a:solidFill>
                <a:latin typeface="Helvetica"/>
                <a:cs typeface="Helvetica"/>
              </a:rPr>
              <a:t>Medicare &amp; Medicaid</a:t>
            </a:r>
            <a:r>
              <a:rPr sz="850" spc="135" dirty="0">
                <a:solidFill>
                  <a:srgbClr val="22211D"/>
                </a:solidFill>
                <a:latin typeface="Helvetica"/>
                <a:cs typeface="Helvetica"/>
              </a:rPr>
              <a:t> </a:t>
            </a:r>
            <a:r>
              <a:rPr sz="850" dirty="0">
                <a:solidFill>
                  <a:srgbClr val="22211D"/>
                </a:solidFill>
                <a:latin typeface="Helvetica"/>
                <a:cs typeface="Helvetica"/>
              </a:rPr>
              <a:t>Services</a:t>
            </a:r>
            <a:endParaRPr sz="8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3191"/>
            <a:ext cx="12192000" cy="670560"/>
          </a:xfrm>
          <a:custGeom>
            <a:avLst/>
            <a:gdLst/>
            <a:ahLst/>
            <a:cxnLst/>
            <a:rect l="l" t="t" r="r" b="b"/>
            <a:pathLst>
              <a:path w="12192000" h="670560">
                <a:moveTo>
                  <a:pt x="0" y="0"/>
                </a:moveTo>
                <a:lnTo>
                  <a:pt x="12192000" y="0"/>
                </a:lnTo>
                <a:lnTo>
                  <a:pt x="1219200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342" y="375411"/>
            <a:ext cx="105003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Arial"/>
                <a:cs typeface="Arial"/>
              </a:rPr>
              <a:t>If we </a:t>
            </a:r>
            <a:r>
              <a:rPr sz="4000" b="1" spc="-5" dirty="0">
                <a:latin typeface="Arial"/>
                <a:cs typeface="Arial"/>
              </a:rPr>
              <a:t>take </a:t>
            </a:r>
            <a:r>
              <a:rPr sz="4000" b="1" dirty="0">
                <a:latin typeface="Arial"/>
                <a:cs typeface="Arial"/>
              </a:rPr>
              <a:t>a </a:t>
            </a:r>
            <a:r>
              <a:rPr sz="4000" b="1" spc="-5" dirty="0">
                <a:latin typeface="Arial"/>
                <a:cs typeface="Arial"/>
              </a:rPr>
              <a:t>closer look, what can </a:t>
            </a:r>
            <a:r>
              <a:rPr sz="4000" b="1" dirty="0">
                <a:latin typeface="Arial"/>
                <a:cs typeface="Arial"/>
              </a:rPr>
              <a:t>we</a:t>
            </a:r>
            <a:r>
              <a:rPr sz="4000" b="1" spc="-3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learn?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63840"/>
            <a:ext cx="3461473" cy="38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6755" y="1092123"/>
            <a:ext cx="8029575" cy="35985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100" spc="-65" dirty="0">
                <a:solidFill>
                  <a:srgbClr val="002060"/>
                </a:solidFill>
                <a:latin typeface="Arial"/>
                <a:cs typeface="Arial"/>
              </a:rPr>
              <a:t>At </a:t>
            </a:r>
            <a:r>
              <a:rPr sz="2100" spc="-30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100" spc="-310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2100" spc="-70" dirty="0">
                <a:solidFill>
                  <a:srgbClr val="002060"/>
                </a:solidFill>
                <a:latin typeface="Arial"/>
                <a:cs typeface="Arial"/>
              </a:rPr>
              <a:t>level, </a:t>
            </a:r>
            <a:r>
              <a:rPr sz="2100" spc="-65" dirty="0">
                <a:solidFill>
                  <a:srgbClr val="002060"/>
                </a:solidFill>
                <a:latin typeface="Arial"/>
                <a:cs typeface="Arial"/>
              </a:rPr>
              <a:t>no </a:t>
            </a:r>
            <a:r>
              <a:rPr sz="2100" spc="-35" dirty="0">
                <a:solidFill>
                  <a:srgbClr val="002060"/>
                </a:solidFill>
                <a:latin typeface="Arial"/>
                <a:cs typeface="Arial"/>
              </a:rPr>
              <a:t>facility </a:t>
            </a:r>
            <a:r>
              <a:rPr sz="2100" spc="-125" dirty="0">
                <a:solidFill>
                  <a:srgbClr val="002060"/>
                </a:solidFill>
                <a:latin typeface="Arial"/>
                <a:cs typeface="Arial"/>
              </a:rPr>
              <a:t>changed </a:t>
            </a:r>
            <a:r>
              <a:rPr sz="2100" b="1" spc="-150" dirty="0">
                <a:solidFill>
                  <a:srgbClr val="002060"/>
                </a:solidFill>
                <a:latin typeface="Arial"/>
                <a:cs typeface="Arial"/>
              </a:rPr>
              <a:t>ownership </a:t>
            </a:r>
            <a:r>
              <a:rPr sz="2100" b="1" spc="-70" dirty="0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sz="2100" spc="-70" dirty="0">
                <a:solidFill>
                  <a:srgbClr val="002060"/>
                </a:solidFill>
                <a:latin typeface="Arial"/>
                <a:cs typeface="Arial"/>
              </a:rPr>
              <a:t>n </a:t>
            </a:r>
            <a:r>
              <a:rPr sz="2100" spc="-30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100" spc="-75" dirty="0">
                <a:solidFill>
                  <a:srgbClr val="002060"/>
                </a:solidFill>
                <a:latin typeface="Arial"/>
                <a:cs typeface="Arial"/>
              </a:rPr>
              <a:t>last</a:t>
            </a:r>
            <a:r>
              <a:rPr sz="2100" spc="-25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002060"/>
                </a:solidFill>
                <a:latin typeface="Arial"/>
                <a:cs typeface="Arial"/>
              </a:rPr>
              <a:t>year.</a:t>
            </a:r>
            <a:endParaRPr sz="2100">
              <a:latin typeface="Arial"/>
              <a:cs typeface="Arial"/>
            </a:endParaRPr>
          </a:p>
          <a:p>
            <a:pPr marL="12700" marR="1475105" indent="-635">
              <a:lnSpc>
                <a:spcPct val="122800"/>
              </a:lnSpc>
              <a:spcBef>
                <a:spcPts val="25"/>
              </a:spcBef>
              <a:buChar char="•"/>
              <a:tabLst>
                <a:tab pos="355600" algn="l"/>
                <a:tab pos="356235" algn="l"/>
              </a:tabLst>
            </a:pP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3 </a:t>
            </a:r>
            <a:r>
              <a:rPr sz="2100" spc="-15" dirty="0">
                <a:solidFill>
                  <a:srgbClr val="002060"/>
                </a:solidFill>
                <a:latin typeface="Arial"/>
                <a:cs typeface="Arial"/>
              </a:rPr>
              <a:t>for-profit,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2 </a:t>
            </a:r>
            <a:r>
              <a:rPr sz="2100" spc="-20" dirty="0">
                <a:solidFill>
                  <a:srgbClr val="002060"/>
                </a:solidFill>
                <a:latin typeface="Arial"/>
                <a:cs typeface="Arial"/>
              </a:rPr>
              <a:t>not-for-profit,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 1 </a:t>
            </a:r>
            <a:r>
              <a:rPr sz="2100" spc="-75" dirty="0">
                <a:solidFill>
                  <a:srgbClr val="002060"/>
                </a:solidFill>
                <a:latin typeface="Arial"/>
                <a:cs typeface="Arial"/>
              </a:rPr>
              <a:t>government </a:t>
            </a:r>
            <a:r>
              <a:rPr sz="2100" spc="-85" dirty="0">
                <a:solidFill>
                  <a:srgbClr val="002060"/>
                </a:solidFill>
                <a:latin typeface="Arial"/>
                <a:cs typeface="Arial"/>
              </a:rPr>
              <a:t>owner.  </a:t>
            </a:r>
            <a:r>
              <a:rPr sz="2100" spc="-90" dirty="0">
                <a:solidFill>
                  <a:srgbClr val="002060"/>
                </a:solidFill>
                <a:latin typeface="Arial"/>
                <a:cs typeface="Arial"/>
              </a:rPr>
              <a:t>Relatively </a:t>
            </a:r>
            <a:r>
              <a:rPr sz="2100" b="1" spc="-170" dirty="0">
                <a:solidFill>
                  <a:srgbClr val="002060"/>
                </a:solidFill>
                <a:latin typeface="Arial"/>
                <a:cs typeface="Arial"/>
              </a:rPr>
              <a:t>high </a:t>
            </a:r>
            <a:r>
              <a:rPr sz="2100" b="1" spc="-110" dirty="0">
                <a:solidFill>
                  <a:srgbClr val="002060"/>
                </a:solidFill>
                <a:latin typeface="Arial"/>
                <a:cs typeface="Arial"/>
              </a:rPr>
              <a:t>riverine </a:t>
            </a:r>
            <a:r>
              <a:rPr sz="2100" b="1" spc="-120" dirty="0">
                <a:solidFill>
                  <a:srgbClr val="002060"/>
                </a:solidFill>
                <a:latin typeface="Arial"/>
                <a:cs typeface="Arial"/>
              </a:rPr>
              <a:t>flood </a:t>
            </a:r>
            <a:r>
              <a:rPr sz="2100" b="1" spc="-160" dirty="0">
                <a:solidFill>
                  <a:srgbClr val="002060"/>
                </a:solidFill>
                <a:latin typeface="Arial"/>
                <a:cs typeface="Arial"/>
              </a:rPr>
              <a:t>risk </a:t>
            </a:r>
            <a:r>
              <a:rPr sz="2100" b="1" spc="-150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100" b="1" spc="-105" dirty="0">
                <a:solidFill>
                  <a:srgbClr val="002060"/>
                </a:solidFill>
                <a:latin typeface="Arial"/>
                <a:cs typeface="Arial"/>
              </a:rPr>
              <a:t>low </a:t>
            </a:r>
            <a:r>
              <a:rPr sz="2100" b="1" spc="-165" dirty="0">
                <a:solidFill>
                  <a:srgbClr val="002060"/>
                </a:solidFill>
                <a:latin typeface="Arial"/>
                <a:cs typeface="Arial"/>
              </a:rPr>
              <a:t>coastal </a:t>
            </a:r>
            <a:r>
              <a:rPr sz="2100" b="1" spc="-120" dirty="0">
                <a:solidFill>
                  <a:srgbClr val="002060"/>
                </a:solidFill>
                <a:latin typeface="Arial"/>
                <a:cs typeface="Arial"/>
              </a:rPr>
              <a:t>flood</a:t>
            </a:r>
            <a:r>
              <a:rPr sz="2100" b="1" spc="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b="1" spc="-140" dirty="0">
                <a:solidFill>
                  <a:srgbClr val="002060"/>
                </a:solidFill>
                <a:latin typeface="Arial"/>
                <a:cs typeface="Arial"/>
              </a:rPr>
              <a:t>risk</a:t>
            </a:r>
            <a:r>
              <a:rPr sz="2100" spc="-140" dirty="0">
                <a:solidFill>
                  <a:srgbClr val="002060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355600" marR="671195" indent="-343535">
              <a:lnSpc>
                <a:spcPts val="25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100" spc="-160" dirty="0">
                <a:solidFill>
                  <a:srgbClr val="002060"/>
                </a:solidFill>
                <a:latin typeface="Arial"/>
                <a:cs typeface="Arial"/>
              </a:rPr>
              <a:t>On</a:t>
            </a:r>
            <a:r>
              <a:rPr sz="2100" spc="-11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40" dirty="0">
                <a:solidFill>
                  <a:srgbClr val="002060"/>
                </a:solidFill>
                <a:latin typeface="Arial"/>
                <a:cs typeface="Arial"/>
              </a:rPr>
              <a:t>average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95" dirty="0">
                <a:solidFill>
                  <a:srgbClr val="002060"/>
                </a:solidFill>
                <a:latin typeface="Arial"/>
                <a:cs typeface="Arial"/>
              </a:rPr>
              <a:t>18%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100" spc="-11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30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310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85" dirty="0">
                <a:solidFill>
                  <a:srgbClr val="002060"/>
                </a:solidFill>
                <a:latin typeface="Arial"/>
                <a:cs typeface="Arial"/>
              </a:rPr>
              <a:t>workers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002060"/>
                </a:solidFill>
                <a:latin typeface="Arial"/>
                <a:cs typeface="Arial"/>
              </a:rPr>
              <a:t>will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002060"/>
                </a:solidFill>
                <a:latin typeface="Arial"/>
                <a:cs typeface="Arial"/>
              </a:rPr>
              <a:t>not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002060"/>
                </a:solidFill>
                <a:latin typeface="Arial"/>
                <a:cs typeface="Arial"/>
              </a:rPr>
              <a:t>make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65" dirty="0">
                <a:solidFill>
                  <a:srgbClr val="002060"/>
                </a:solidFill>
                <a:latin typeface="Arial"/>
                <a:cs typeface="Arial"/>
              </a:rPr>
              <a:t>it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002060"/>
                </a:solidFill>
                <a:latin typeface="Arial"/>
                <a:cs typeface="Arial"/>
              </a:rPr>
              <a:t>to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002060"/>
                </a:solidFill>
                <a:latin typeface="Arial"/>
                <a:cs typeface="Arial"/>
              </a:rPr>
              <a:t>work</a:t>
            </a:r>
            <a:r>
              <a:rPr sz="2100" spc="-11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002060"/>
                </a:solidFill>
                <a:latin typeface="Arial"/>
                <a:cs typeface="Arial"/>
              </a:rPr>
              <a:t>if</a:t>
            </a:r>
            <a:r>
              <a:rPr sz="2100" spc="-114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002060"/>
                </a:solidFill>
                <a:latin typeface="Arial"/>
                <a:cs typeface="Arial"/>
              </a:rPr>
              <a:t>an  </a:t>
            </a:r>
            <a:r>
              <a:rPr sz="2100" spc="-70" dirty="0">
                <a:solidFill>
                  <a:srgbClr val="002060"/>
                </a:solidFill>
                <a:latin typeface="Arial"/>
                <a:cs typeface="Arial"/>
              </a:rPr>
              <a:t>extreme </a:t>
            </a:r>
            <a:r>
              <a:rPr sz="2100" spc="-45" dirty="0">
                <a:solidFill>
                  <a:srgbClr val="002060"/>
                </a:solidFill>
                <a:latin typeface="Arial"/>
                <a:cs typeface="Arial"/>
              </a:rPr>
              <a:t>flooding </a:t>
            </a:r>
            <a:r>
              <a:rPr sz="2100" spc="-70" dirty="0">
                <a:solidFill>
                  <a:srgbClr val="002060"/>
                </a:solidFill>
                <a:latin typeface="Arial"/>
                <a:cs typeface="Arial"/>
              </a:rPr>
              <a:t>event</a:t>
            </a:r>
            <a:r>
              <a:rPr sz="2100" spc="-2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occurs.</a:t>
            </a:r>
            <a:endParaRPr sz="2100">
              <a:latin typeface="Arial"/>
              <a:cs typeface="Arial"/>
            </a:endParaRPr>
          </a:p>
          <a:p>
            <a:pPr marL="12700" marR="168910">
              <a:lnSpc>
                <a:spcPct val="100000"/>
              </a:lnSpc>
              <a:spcBef>
                <a:spcPts val="590"/>
              </a:spcBef>
            </a:pPr>
            <a:r>
              <a:rPr sz="2100" spc="-310" dirty="0">
                <a:solidFill>
                  <a:srgbClr val="002060"/>
                </a:solidFill>
                <a:latin typeface="Arial"/>
                <a:cs typeface="Arial"/>
              </a:rPr>
              <a:t>SNF 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495327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had </a:t>
            </a:r>
            <a:r>
              <a:rPr sz="2100" spc="-110" dirty="0">
                <a:solidFill>
                  <a:srgbClr val="002060"/>
                </a:solidFill>
                <a:latin typeface="Arial"/>
                <a:cs typeface="Arial"/>
              </a:rPr>
              <a:t>emergency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preparedness </a:t>
            </a:r>
            <a:r>
              <a:rPr sz="2100" spc="-85" dirty="0">
                <a:solidFill>
                  <a:srgbClr val="002060"/>
                </a:solidFill>
                <a:latin typeface="Arial"/>
                <a:cs typeface="Arial"/>
              </a:rPr>
              <a:t>deficiencies </a:t>
            </a:r>
            <a:r>
              <a:rPr sz="2100" spc="-10" dirty="0">
                <a:solidFill>
                  <a:srgbClr val="002060"/>
                </a:solidFill>
                <a:latin typeface="Arial"/>
                <a:cs typeface="Arial"/>
              </a:rPr>
              <a:t>that </a:t>
            </a:r>
            <a:r>
              <a:rPr sz="2100" spc="-70" dirty="0">
                <a:solidFill>
                  <a:srgbClr val="002060"/>
                </a:solidFill>
                <a:latin typeface="Arial"/>
                <a:cs typeface="Arial"/>
              </a:rPr>
              <a:t>were </a:t>
            </a:r>
            <a:r>
              <a:rPr sz="2100" spc="-50" dirty="0">
                <a:solidFill>
                  <a:srgbClr val="002060"/>
                </a:solidFill>
                <a:latin typeface="Arial"/>
                <a:cs typeface="Arial"/>
              </a:rPr>
              <a:t>wide </a:t>
            </a:r>
            <a:r>
              <a:rPr sz="2100" spc="-25" dirty="0">
                <a:solidFill>
                  <a:srgbClr val="002060"/>
                </a:solidFill>
                <a:latin typeface="Arial"/>
                <a:cs typeface="Arial"/>
              </a:rPr>
              <a:t>in  </a:t>
            </a:r>
            <a:r>
              <a:rPr sz="2100" spc="-135" dirty="0">
                <a:solidFill>
                  <a:srgbClr val="002060"/>
                </a:solidFill>
                <a:latin typeface="Arial"/>
                <a:cs typeface="Arial"/>
              </a:rPr>
              <a:t>scope </a:t>
            </a:r>
            <a:r>
              <a:rPr sz="2100" spc="-10" dirty="0">
                <a:solidFill>
                  <a:srgbClr val="002060"/>
                </a:solidFill>
                <a:latin typeface="Arial"/>
                <a:cs typeface="Arial"/>
              </a:rPr>
              <a:t>but </a:t>
            </a:r>
            <a:r>
              <a:rPr sz="2100" spc="-5" dirty="0">
                <a:solidFill>
                  <a:srgbClr val="002060"/>
                </a:solidFill>
                <a:latin typeface="Arial"/>
                <a:cs typeface="Arial"/>
              </a:rPr>
              <a:t>not</a:t>
            </a:r>
            <a:r>
              <a:rPr sz="2100" spc="-409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60" dirty="0">
                <a:solidFill>
                  <a:srgbClr val="002060"/>
                </a:solidFill>
                <a:latin typeface="Arial"/>
                <a:cs typeface="Arial"/>
              </a:rPr>
              <a:t>immediate </a:t>
            </a:r>
            <a:r>
              <a:rPr sz="2100" spc="-65" dirty="0">
                <a:solidFill>
                  <a:srgbClr val="002060"/>
                </a:solidFill>
                <a:latin typeface="Arial"/>
                <a:cs typeface="Arial"/>
              </a:rPr>
              <a:t>jeopardy; </a:t>
            </a:r>
            <a:r>
              <a:rPr sz="2100" spc="-50" dirty="0">
                <a:solidFill>
                  <a:srgbClr val="002060"/>
                </a:solidFill>
                <a:latin typeface="Arial"/>
                <a:cs typeface="Arial"/>
              </a:rPr>
              <a:t>they </a:t>
            </a:r>
            <a:r>
              <a:rPr sz="2100" spc="-55" dirty="0">
                <a:solidFill>
                  <a:srgbClr val="002060"/>
                </a:solidFill>
                <a:latin typeface="Arial"/>
                <a:cs typeface="Arial"/>
              </a:rPr>
              <a:t>failed </a:t>
            </a:r>
            <a:r>
              <a:rPr sz="2100" spc="5" dirty="0">
                <a:solidFill>
                  <a:srgbClr val="002060"/>
                </a:solidFill>
                <a:latin typeface="Arial"/>
                <a:cs typeface="Arial"/>
              </a:rPr>
              <a:t>to:</a:t>
            </a:r>
            <a:endParaRPr sz="2100">
              <a:latin typeface="Arial"/>
              <a:cs typeface="Arial"/>
            </a:endParaRPr>
          </a:p>
          <a:p>
            <a:pPr marL="355600" indent="-343535">
              <a:lnSpc>
                <a:spcPts val="2485"/>
              </a:lnSpc>
              <a:buChar char="•"/>
              <a:tabLst>
                <a:tab pos="355600" algn="l"/>
                <a:tab pos="356235" algn="l"/>
              </a:tabLst>
            </a:pP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Conduct </a:t>
            </a:r>
            <a:r>
              <a:rPr sz="2100" spc="-80" dirty="0">
                <a:solidFill>
                  <a:srgbClr val="002060"/>
                </a:solidFill>
                <a:latin typeface="Arial"/>
                <a:cs typeface="Arial"/>
              </a:rPr>
              <a:t>tests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100" spc="-135" dirty="0">
                <a:solidFill>
                  <a:srgbClr val="002060"/>
                </a:solidFill>
                <a:latin typeface="Arial"/>
                <a:cs typeface="Arial"/>
              </a:rPr>
              <a:t>exercises </a:t>
            </a:r>
            <a:r>
              <a:rPr sz="2100" spc="-10" dirty="0">
                <a:solidFill>
                  <a:srgbClr val="002060"/>
                </a:solidFill>
                <a:latin typeface="Arial"/>
                <a:cs typeface="Arial"/>
              </a:rPr>
              <a:t>for </a:t>
            </a:r>
            <a:r>
              <a:rPr sz="2100" spc="-65" dirty="0">
                <a:solidFill>
                  <a:srgbClr val="002060"/>
                </a:solidFill>
                <a:latin typeface="Arial"/>
                <a:cs typeface="Arial"/>
              </a:rPr>
              <a:t>requirements</a:t>
            </a:r>
            <a:r>
              <a:rPr sz="2100" spc="-2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70" dirty="0">
                <a:solidFill>
                  <a:srgbClr val="002060"/>
                </a:solidFill>
                <a:latin typeface="Arial"/>
                <a:cs typeface="Arial"/>
              </a:rPr>
              <a:t>(EP);</a:t>
            </a:r>
            <a:endParaRPr sz="2100">
              <a:latin typeface="Arial"/>
              <a:cs typeface="Arial"/>
            </a:endParaRPr>
          </a:p>
          <a:p>
            <a:pPr marL="355600" indent="-343535">
              <a:lnSpc>
                <a:spcPts val="2495"/>
              </a:lnSpc>
              <a:buChar char="•"/>
              <a:tabLst>
                <a:tab pos="355600" algn="l"/>
                <a:tab pos="356235" algn="l"/>
              </a:tabLst>
            </a:pPr>
            <a:r>
              <a:rPr sz="2100" spc="-114" dirty="0">
                <a:solidFill>
                  <a:srgbClr val="002060"/>
                </a:solidFill>
                <a:latin typeface="Arial"/>
                <a:cs typeface="Arial"/>
              </a:rPr>
              <a:t>Establish </a:t>
            </a:r>
            <a:r>
              <a:rPr sz="2100" spc="-75" dirty="0">
                <a:solidFill>
                  <a:srgbClr val="002060"/>
                </a:solidFill>
                <a:latin typeface="Arial"/>
                <a:cs typeface="Arial"/>
              </a:rPr>
              <a:t>policies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100" spc="-90" dirty="0">
                <a:solidFill>
                  <a:srgbClr val="002060"/>
                </a:solidFill>
                <a:latin typeface="Arial"/>
                <a:cs typeface="Arial"/>
              </a:rPr>
              <a:t>procedures </a:t>
            </a:r>
            <a:r>
              <a:rPr sz="2100" spc="-10" dirty="0">
                <a:solidFill>
                  <a:srgbClr val="002060"/>
                </a:solidFill>
                <a:latin typeface="Arial"/>
                <a:cs typeface="Arial"/>
              </a:rPr>
              <a:t>for </a:t>
            </a:r>
            <a:r>
              <a:rPr sz="2100" spc="-65" dirty="0">
                <a:solidFill>
                  <a:srgbClr val="002060"/>
                </a:solidFill>
                <a:latin typeface="Arial"/>
                <a:cs typeface="Arial"/>
              </a:rPr>
              <a:t>sheltering </a:t>
            </a:r>
            <a:r>
              <a:rPr sz="2100" spc="-170" dirty="0">
                <a:solidFill>
                  <a:srgbClr val="002060"/>
                </a:solidFill>
                <a:latin typeface="Arial"/>
                <a:cs typeface="Arial"/>
              </a:rPr>
              <a:t>(EP);</a:t>
            </a:r>
            <a:r>
              <a:rPr sz="21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endParaRPr sz="2100">
              <a:latin typeface="Arial"/>
              <a:cs typeface="Arial"/>
            </a:endParaRPr>
          </a:p>
          <a:p>
            <a:pPr marL="355600" indent="-343535">
              <a:lnSpc>
                <a:spcPts val="2510"/>
              </a:lnSpc>
              <a:buChar char="•"/>
              <a:tabLst>
                <a:tab pos="355600" algn="l"/>
                <a:tab pos="356235" algn="l"/>
              </a:tabLst>
            </a:pPr>
            <a:r>
              <a:rPr sz="2100" spc="-180" dirty="0">
                <a:solidFill>
                  <a:srgbClr val="002060"/>
                </a:solidFill>
                <a:latin typeface="Arial"/>
                <a:cs typeface="Arial"/>
              </a:rPr>
              <a:t>Test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100" spc="-60" dirty="0">
                <a:solidFill>
                  <a:srgbClr val="002060"/>
                </a:solidFill>
                <a:latin typeface="Arial"/>
                <a:cs typeface="Arial"/>
              </a:rPr>
              <a:t>maintain </a:t>
            </a:r>
            <a:r>
              <a:rPr sz="2100" spc="-30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100" spc="-55" dirty="0">
                <a:solidFill>
                  <a:srgbClr val="002060"/>
                </a:solidFill>
                <a:latin typeface="Arial"/>
                <a:cs typeface="Arial"/>
              </a:rPr>
              <a:t>automatic sprinkler </a:t>
            </a:r>
            <a:r>
              <a:rPr sz="2100" spc="-10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2100" spc="-15" dirty="0">
                <a:solidFill>
                  <a:srgbClr val="002060"/>
                </a:solidFill>
                <a:latin typeface="Arial"/>
                <a:cs typeface="Arial"/>
              </a:rPr>
              <a:t>fire </a:t>
            </a:r>
            <a:r>
              <a:rPr sz="2100" spc="-75" dirty="0">
                <a:solidFill>
                  <a:srgbClr val="002060"/>
                </a:solidFill>
                <a:latin typeface="Arial"/>
                <a:cs typeface="Arial"/>
              </a:rPr>
              <a:t>alarm </a:t>
            </a:r>
            <a:r>
              <a:rPr sz="2100" spc="-140" dirty="0">
                <a:solidFill>
                  <a:srgbClr val="002060"/>
                </a:solidFill>
                <a:latin typeface="Arial"/>
                <a:cs typeface="Arial"/>
              </a:rPr>
              <a:t>systems</a:t>
            </a:r>
            <a:r>
              <a:rPr sz="2100" spc="-3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100" spc="-220" dirty="0">
                <a:solidFill>
                  <a:srgbClr val="002060"/>
                </a:solidFill>
                <a:latin typeface="Arial"/>
                <a:cs typeface="Arial"/>
              </a:rPr>
              <a:t>(LSC).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661" y="5104320"/>
          <a:ext cx="11543025" cy="1523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9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9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9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642">
                <a:tc>
                  <a:txBody>
                    <a:bodyPr/>
                    <a:lstStyle/>
                    <a:p>
                      <a:pPr marL="125730">
                        <a:lnSpc>
                          <a:spcPts val="2300"/>
                        </a:lnSpc>
                      </a:pPr>
                      <a:r>
                        <a:rPr sz="2000" b="1" spc="-15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2000" b="1" spc="-9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b="1" spc="-180" dirty="0">
                          <a:latin typeface="Arial"/>
                          <a:cs typeface="Arial"/>
                        </a:rPr>
                        <a:t>Richmond</a:t>
                      </a:r>
                      <a:r>
                        <a:rPr sz="20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95" dirty="0">
                          <a:latin typeface="Arial"/>
                          <a:cs typeface="Arial"/>
                        </a:rPr>
                        <a:t>SNFs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2000" b="1" spc="-10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495260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b="1" spc="-10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495327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7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300"/>
                        </a:lnSpc>
                      </a:pPr>
                      <a:r>
                        <a:rPr sz="2000" b="1" spc="-10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495393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2300"/>
                        </a:lnSpc>
                      </a:pPr>
                      <a:r>
                        <a:rPr sz="2000" b="1" spc="-10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495423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2300"/>
                        </a:lnSpc>
                      </a:pPr>
                      <a:r>
                        <a:rPr sz="2000" b="1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49A022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300"/>
                        </a:lnSpc>
                      </a:pPr>
                      <a:r>
                        <a:rPr sz="2000" b="1" spc="-15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49E084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44">
                <a:tc>
                  <a:txBody>
                    <a:bodyPr/>
                    <a:lstStyle/>
                    <a:p>
                      <a:pPr marL="68580">
                        <a:lnSpc>
                          <a:spcPts val="2300"/>
                        </a:lnSpc>
                      </a:pPr>
                      <a:r>
                        <a:rPr sz="20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Maximum </a:t>
                      </a: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Riverine Flood</a:t>
                      </a:r>
                      <a:r>
                        <a:rPr sz="2000" spc="-1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Risk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13.80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15.51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7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14.57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16.39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14.41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14.48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44">
                <a:tc>
                  <a:txBody>
                    <a:bodyPr/>
                    <a:lstStyle/>
                    <a:p>
                      <a:pPr marL="68580">
                        <a:lnSpc>
                          <a:spcPts val="2300"/>
                        </a:lnSpc>
                      </a:pPr>
                      <a:r>
                        <a:rPr sz="20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Maximum </a:t>
                      </a:r>
                      <a:r>
                        <a:rPr sz="2000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Coastal </a:t>
                      </a: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Flood</a:t>
                      </a:r>
                      <a:r>
                        <a:rPr sz="2000" spc="-13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2.91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2.33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7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1.66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2.28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1.62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300"/>
                        </a:lnSpc>
                      </a:pP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644">
                <a:tc>
                  <a:txBody>
                    <a:bodyPr/>
                    <a:lstStyle/>
                    <a:p>
                      <a:pPr marL="68580">
                        <a:lnSpc>
                          <a:spcPts val="2300"/>
                        </a:lnSpc>
                      </a:pPr>
                      <a:r>
                        <a:rPr sz="2000" spc="-35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Nursing </a:t>
                      </a:r>
                      <a:r>
                        <a:rPr sz="2000" spc="-8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Staff </a:t>
                      </a:r>
                      <a:r>
                        <a:rPr sz="2000" spc="-1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Loss </a:t>
                      </a:r>
                      <a:r>
                        <a:rPr sz="2000" spc="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if </a:t>
                      </a: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Flood</a:t>
                      </a: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Event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18%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7A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17%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21%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15%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2300"/>
                        </a:lnSpc>
                      </a:pPr>
                      <a:r>
                        <a:rPr sz="2000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17%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44">
                <a:tc>
                  <a:txBody>
                    <a:bodyPr/>
                    <a:lstStyle/>
                    <a:p>
                      <a:pPr marL="68580">
                        <a:lnSpc>
                          <a:spcPts val="2300"/>
                        </a:lnSpc>
                      </a:pPr>
                      <a:r>
                        <a:rPr sz="2000" spc="-2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SNF </a:t>
                      </a:r>
                      <a:r>
                        <a:rPr sz="20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Deficiency</a:t>
                      </a:r>
                      <a:r>
                        <a:rPr sz="2000" spc="-1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2000" spc="-1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spc="-11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7A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00"/>
                        </a:lnSpc>
                      </a:pPr>
                      <a:r>
                        <a:rPr sz="2000" spc="-10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None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300"/>
                        </a:lnSpc>
                      </a:pPr>
                      <a:r>
                        <a:rPr sz="2000" spc="-1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300"/>
                        </a:lnSpc>
                      </a:pPr>
                      <a:r>
                        <a:rPr sz="2000" spc="-1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300"/>
                        </a:lnSpc>
                      </a:pPr>
                      <a:r>
                        <a:rPr sz="2000" spc="-11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461475" y="1181300"/>
            <a:ext cx="0" cy="3921125"/>
          </a:xfrm>
          <a:custGeom>
            <a:avLst/>
            <a:gdLst/>
            <a:ahLst/>
            <a:cxnLst/>
            <a:rect l="l" t="t" r="r" b="b"/>
            <a:pathLst>
              <a:path h="3921125">
                <a:moveTo>
                  <a:pt x="0" y="0"/>
                </a:moveTo>
                <a:lnTo>
                  <a:pt x="0" y="3921016"/>
                </a:lnTo>
              </a:path>
            </a:pathLst>
          </a:custGeom>
          <a:ln w="25387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2196" y="2932445"/>
            <a:ext cx="678815" cy="313055"/>
          </a:xfrm>
          <a:custGeom>
            <a:avLst/>
            <a:gdLst/>
            <a:ahLst/>
            <a:cxnLst/>
            <a:rect l="l" t="t" r="r" b="b"/>
            <a:pathLst>
              <a:path w="678814" h="313055">
                <a:moveTo>
                  <a:pt x="0" y="156509"/>
                </a:moveTo>
                <a:lnTo>
                  <a:pt x="21217" y="101898"/>
                </a:lnTo>
                <a:lnTo>
                  <a:pt x="79761" y="55672"/>
                </a:lnTo>
                <a:lnTo>
                  <a:pt x="120636" y="36808"/>
                </a:lnTo>
                <a:lnTo>
                  <a:pt x="167970" y="21368"/>
                </a:lnTo>
                <a:lnTo>
                  <a:pt x="220803" y="9791"/>
                </a:lnTo>
                <a:lnTo>
                  <a:pt x="278179" y="2521"/>
                </a:lnTo>
                <a:lnTo>
                  <a:pt x="339140" y="0"/>
                </a:lnTo>
                <a:lnTo>
                  <a:pt x="400101" y="2521"/>
                </a:lnTo>
                <a:lnTo>
                  <a:pt x="457478" y="9791"/>
                </a:lnTo>
                <a:lnTo>
                  <a:pt x="510311" y="21368"/>
                </a:lnTo>
                <a:lnTo>
                  <a:pt x="557645" y="36808"/>
                </a:lnTo>
                <a:lnTo>
                  <a:pt x="598520" y="55672"/>
                </a:lnTo>
                <a:lnTo>
                  <a:pt x="631979" y="77515"/>
                </a:lnTo>
                <a:lnTo>
                  <a:pt x="672817" y="128376"/>
                </a:lnTo>
                <a:lnTo>
                  <a:pt x="678281" y="156509"/>
                </a:lnTo>
                <a:lnTo>
                  <a:pt x="672817" y="184641"/>
                </a:lnTo>
                <a:lnTo>
                  <a:pt x="631979" y="235502"/>
                </a:lnTo>
                <a:lnTo>
                  <a:pt x="598520" y="257345"/>
                </a:lnTo>
                <a:lnTo>
                  <a:pt x="557645" y="276209"/>
                </a:lnTo>
                <a:lnTo>
                  <a:pt x="510311" y="291650"/>
                </a:lnTo>
                <a:lnTo>
                  <a:pt x="457478" y="303226"/>
                </a:lnTo>
                <a:lnTo>
                  <a:pt x="400101" y="310496"/>
                </a:lnTo>
                <a:lnTo>
                  <a:pt x="339140" y="313018"/>
                </a:lnTo>
                <a:lnTo>
                  <a:pt x="278179" y="310496"/>
                </a:lnTo>
                <a:lnTo>
                  <a:pt x="220803" y="303226"/>
                </a:lnTo>
                <a:lnTo>
                  <a:pt x="167970" y="291650"/>
                </a:lnTo>
                <a:lnTo>
                  <a:pt x="120636" y="276209"/>
                </a:lnTo>
                <a:lnTo>
                  <a:pt x="79761" y="257345"/>
                </a:lnTo>
                <a:lnTo>
                  <a:pt x="46302" y="235502"/>
                </a:lnTo>
                <a:lnTo>
                  <a:pt x="5464" y="184641"/>
                </a:lnTo>
                <a:lnTo>
                  <a:pt x="0" y="156509"/>
                </a:lnTo>
                <a:close/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993"/>
            <a:ext cx="12192000" cy="676910"/>
          </a:xfrm>
          <a:custGeom>
            <a:avLst/>
            <a:gdLst/>
            <a:ahLst/>
            <a:cxnLst/>
            <a:rect l="l" t="t" r="r" b="b"/>
            <a:pathLst>
              <a:path w="12192000" h="676910">
                <a:moveTo>
                  <a:pt x="0" y="0"/>
                </a:moveTo>
                <a:lnTo>
                  <a:pt x="12192000" y="0"/>
                </a:lnTo>
                <a:lnTo>
                  <a:pt x="12192000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1737" y="387603"/>
            <a:ext cx="9789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Data Ingestion and Governance </a:t>
            </a:r>
            <a:r>
              <a:rPr sz="4000" b="1" dirty="0">
                <a:latin typeface="Arial"/>
                <a:cs typeface="Arial"/>
              </a:rPr>
              <a:t>-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GitHub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8157" y="2189861"/>
            <a:ext cx="0" cy="493395"/>
          </a:xfrm>
          <a:custGeom>
            <a:avLst/>
            <a:gdLst/>
            <a:ahLst/>
            <a:cxnLst/>
            <a:rect l="l" t="t" r="r" b="b"/>
            <a:pathLst>
              <a:path h="493394">
                <a:moveTo>
                  <a:pt x="0" y="0"/>
                </a:moveTo>
                <a:lnTo>
                  <a:pt x="0" y="492825"/>
                </a:lnTo>
              </a:path>
            </a:pathLst>
          </a:custGeom>
          <a:ln w="1269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4792" y="2204141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4">
                <a:moveTo>
                  <a:pt x="0" y="0"/>
                </a:moveTo>
                <a:lnTo>
                  <a:pt x="3486730" y="0"/>
                </a:lnTo>
              </a:path>
            </a:pathLst>
          </a:custGeom>
          <a:ln w="2856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4792" y="2676340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4">
                <a:moveTo>
                  <a:pt x="0" y="0"/>
                </a:moveTo>
                <a:lnTo>
                  <a:pt x="3486730" y="0"/>
                </a:lnTo>
              </a:path>
            </a:pathLst>
          </a:custGeom>
          <a:ln w="1269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185416" y="2189861"/>
          <a:ext cx="3434079" cy="2665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19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3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SNF***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C55A11"/>
                      </a:solidFill>
                      <a:prstDash val="solid"/>
                    </a:lnR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1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Community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55A11"/>
                      </a:solidFill>
                      <a:prstDash val="solid"/>
                    </a:lnL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Facility*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Demographic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502920" marR="391160" indent="-958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Nu</a:t>
                      </a:r>
                      <a:r>
                        <a:rPr sz="1800" spc="-3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ng  </a:t>
                      </a:r>
                      <a:r>
                        <a:rPr sz="1800" spc="-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Staff*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2145" marR="99695" indent="-5359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Climate</a:t>
                      </a:r>
                      <a:r>
                        <a:rPr sz="1800" spc="-17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Change  </a:t>
                      </a: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Risk*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Residents*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Resilience*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785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Owners*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82550" y="2189861"/>
          <a:ext cx="3602423" cy="3503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1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Literature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C55A11"/>
                      </a:solidFill>
                      <a:prstDash val="solid"/>
                    </a:lnR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b="1" spc="-22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C55A11"/>
                      </a:solidFill>
                      <a:prstDash val="solid"/>
                    </a:lnL>
                    <a:lnT w="28575">
                      <a:solidFill>
                        <a:srgbClr val="C55A11"/>
                      </a:solidFill>
                      <a:prstDash val="solid"/>
                    </a:lnT>
                    <a:lnB w="127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Deficiencies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14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800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6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Tables**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1270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172085" marR="164465" indent="1333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Emergency  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dn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7640" marR="158750"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1800" spc="-8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Curation  </a:t>
                      </a:r>
                      <a:r>
                        <a:rPr sz="1800" spc="-8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Report </a:t>
                      </a:r>
                      <a:r>
                        <a:rPr sz="1800" spc="3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2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nt</a:t>
                      </a:r>
                      <a:r>
                        <a:rPr sz="1800" spc="-1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ons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3050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682">
                <a:tc>
                  <a:txBody>
                    <a:bodyPr/>
                    <a:lstStyle/>
                    <a:p>
                      <a:pPr marL="560070" marR="205104" indent="-347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Nursing</a:t>
                      </a:r>
                      <a:r>
                        <a:rPr sz="1800" spc="-20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Staff  </a:t>
                      </a:r>
                      <a:r>
                        <a:rPr sz="1800" spc="-14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Levels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0504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Ownership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Visualizations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3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Quality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9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Processes**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800" spc="-114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Resilience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R w="6350">
                      <a:solidFill>
                        <a:srgbClr val="C55A11"/>
                      </a:solidFill>
                      <a:prstDash val="solid"/>
                    </a:lnR>
                    <a:lnT w="6350">
                      <a:solidFill>
                        <a:srgbClr val="C55A11"/>
                      </a:solidFill>
                      <a:prstDash val="solid"/>
                    </a:lnT>
                    <a:lnB w="63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55A11"/>
                      </a:solidFill>
                      <a:prstDash val="solid"/>
                    </a:lnL>
                    <a:lnT w="6350">
                      <a:solidFill>
                        <a:srgbClr val="C55A1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09600" y="5685028"/>
            <a:ext cx="11353800" cy="1079142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2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https://github.com/uva-bi-sdad/census_cde_demo_2/</a:t>
            </a:r>
            <a:endParaRPr sz="1100" dirty="0">
              <a:latin typeface="Arial"/>
              <a:cs typeface="Arial"/>
            </a:endParaRPr>
          </a:p>
          <a:p>
            <a:pPr marL="12700">
              <a:spcBef>
                <a:spcPts val="1105"/>
              </a:spcBef>
            </a:pPr>
            <a:r>
              <a:rPr sz="1400" spc="-100" dirty="0">
                <a:solidFill>
                  <a:srgbClr val="002060"/>
                </a:solidFill>
                <a:latin typeface="Arial"/>
                <a:cs typeface="Arial"/>
              </a:rPr>
              <a:t>*Each </a:t>
            </a:r>
            <a:r>
              <a:rPr sz="1400" spc="-30" dirty="0">
                <a:solidFill>
                  <a:srgbClr val="002060"/>
                </a:solidFill>
                <a:latin typeface="Arial"/>
                <a:cs typeface="Arial"/>
              </a:rPr>
              <a:t>folder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contains </a:t>
            </a:r>
            <a:r>
              <a:rPr sz="1400" spc="-140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1400" spc="-60" dirty="0">
                <a:solidFill>
                  <a:srgbClr val="002060"/>
                </a:solidFill>
                <a:latin typeface="Arial"/>
                <a:cs typeface="Arial"/>
              </a:rPr>
              <a:t>meta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1400" spc="-30" dirty="0">
                <a:solidFill>
                  <a:srgbClr val="002060"/>
                </a:solidFill>
                <a:latin typeface="Arial"/>
                <a:cs typeface="Arial"/>
              </a:rPr>
              <a:t>folder </a:t>
            </a:r>
            <a:r>
              <a:rPr sz="1400" spc="5" dirty="0">
                <a:solidFill>
                  <a:srgbClr val="002060"/>
                </a:solidFill>
                <a:latin typeface="Arial"/>
                <a:cs typeface="Arial"/>
              </a:rPr>
              <a:t>with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1400" spc="-50" dirty="0">
                <a:solidFill>
                  <a:srgbClr val="002060"/>
                </a:solidFill>
                <a:latin typeface="Arial"/>
                <a:cs typeface="Arial"/>
              </a:rPr>
              <a:t>dictionaries </a:t>
            </a:r>
            <a:r>
              <a:rPr sz="1400" spc="-85" dirty="0">
                <a:solidFill>
                  <a:srgbClr val="002060"/>
                </a:solidFill>
                <a:latin typeface="Arial"/>
                <a:cs typeface="Arial"/>
              </a:rPr>
              <a:t>and </a:t>
            </a:r>
            <a:r>
              <a:rPr sz="1400" spc="-65" dirty="0">
                <a:solidFill>
                  <a:srgbClr val="002060"/>
                </a:solidFill>
                <a:latin typeface="Arial"/>
                <a:cs typeface="Arial"/>
              </a:rPr>
              <a:t>technical</a:t>
            </a:r>
            <a:r>
              <a:rPr sz="14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002060"/>
                </a:solidFill>
                <a:latin typeface="Arial"/>
                <a:cs typeface="Arial"/>
              </a:rPr>
              <a:t>documents.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lang="en-US" sz="1400" spc="-100" dirty="0">
                <a:solidFill>
                  <a:srgbClr val="002060"/>
                </a:solidFill>
                <a:latin typeface="Arial"/>
                <a:cs typeface="Arial"/>
              </a:rPr>
              <a:t>**</a:t>
            </a:r>
            <a:r>
              <a:rPr sz="1400" spc="-100" dirty="0">
                <a:solidFill>
                  <a:srgbClr val="002060"/>
                </a:solidFill>
                <a:latin typeface="Arial"/>
                <a:cs typeface="Arial"/>
              </a:rPr>
              <a:t>Contains </a:t>
            </a:r>
            <a:r>
              <a:rPr sz="1400" spc="-40" dirty="0">
                <a:solidFill>
                  <a:srgbClr val="002060"/>
                </a:solidFill>
                <a:latin typeface="Arial"/>
                <a:cs typeface="Arial"/>
              </a:rPr>
              <a:t>additional </a:t>
            </a:r>
            <a:r>
              <a:rPr sz="1400" spc="-75" dirty="0">
                <a:solidFill>
                  <a:srgbClr val="002060"/>
                </a:solidFill>
                <a:latin typeface="Arial"/>
                <a:cs typeface="Arial"/>
              </a:rPr>
              <a:t>subfolders. </a:t>
            </a:r>
            <a:endParaRPr lang="en-US" sz="1400" spc="-75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2700"/>
            <a:r>
              <a:rPr sz="1400" spc="-35" dirty="0">
                <a:solidFill>
                  <a:srgbClr val="002060"/>
                </a:solidFill>
                <a:latin typeface="Arial"/>
                <a:cs typeface="Arial"/>
              </a:rPr>
              <a:t>***SNF </a:t>
            </a:r>
            <a:r>
              <a:rPr sz="1400" spc="-9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1400" spc="-90" dirty="0">
                <a:solidFill>
                  <a:srgbClr val="002060"/>
                </a:solidFill>
                <a:latin typeface="Arial"/>
                <a:cs typeface="Arial"/>
              </a:rPr>
              <a:t>Skilled Nursing </a:t>
            </a:r>
            <a:r>
              <a:rPr sz="1400" spc="-80" dirty="0">
                <a:solidFill>
                  <a:srgbClr val="002060"/>
                </a:solidFill>
                <a:latin typeface="Arial"/>
                <a:cs typeface="Arial"/>
              </a:rPr>
              <a:t>Facilities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572" y="1026413"/>
            <a:ext cx="9453245" cy="15919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1" spc="-220" dirty="0">
                <a:solidFill>
                  <a:srgbClr val="ED7D31"/>
                </a:solidFill>
                <a:latin typeface="Arial"/>
                <a:cs typeface="Arial"/>
              </a:rPr>
              <a:t>Folders, </a:t>
            </a:r>
            <a:r>
              <a:rPr sz="2800" b="1" spc="-225" dirty="0">
                <a:solidFill>
                  <a:srgbClr val="ED7D31"/>
                </a:solidFill>
                <a:latin typeface="Arial"/>
                <a:cs typeface="Arial"/>
              </a:rPr>
              <a:t>sub-Folders, </a:t>
            </a:r>
            <a:r>
              <a:rPr sz="2800" b="1" spc="-200" dirty="0">
                <a:solidFill>
                  <a:srgbClr val="ED7D31"/>
                </a:solidFill>
                <a:latin typeface="Arial"/>
                <a:cs typeface="Arial"/>
              </a:rPr>
              <a:t>and</a:t>
            </a:r>
            <a:r>
              <a:rPr sz="2800" b="1" spc="15" dirty="0">
                <a:solidFill>
                  <a:srgbClr val="ED7D31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ED7D31"/>
                </a:solidFill>
                <a:latin typeface="Arial"/>
                <a:cs typeface="Arial"/>
              </a:rPr>
              <a:t>sub-sub-Folders</a:t>
            </a:r>
            <a:endParaRPr sz="2800" dirty="0">
              <a:latin typeface="Arial"/>
              <a:cs typeface="Arial"/>
            </a:endParaRPr>
          </a:p>
          <a:p>
            <a:pPr marL="715010">
              <a:lnSpc>
                <a:spcPct val="100000"/>
              </a:lnSpc>
              <a:spcBef>
                <a:spcPts val="755"/>
              </a:spcBef>
              <a:tabLst>
                <a:tab pos="4329430" algn="l"/>
                <a:tab pos="8650605" algn="l"/>
              </a:tabLst>
            </a:pPr>
            <a:r>
              <a:rPr sz="2800" b="1" spc="-300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235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2800" b="1" spc="-330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365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sz="2800" b="1" spc="-250" dirty="0">
                <a:solidFill>
                  <a:srgbClr val="002060"/>
                </a:solidFill>
                <a:latin typeface="Arial"/>
                <a:cs typeface="Arial"/>
              </a:rPr>
              <a:t>m</a:t>
            </a:r>
            <a:r>
              <a:rPr sz="2800" b="1" spc="-170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spc="-275" dirty="0">
                <a:solidFill>
                  <a:srgbClr val="002060"/>
                </a:solidFill>
                <a:latin typeface="Arial"/>
                <a:cs typeface="Arial"/>
              </a:rPr>
              <a:t>n</a:t>
            </a:r>
            <a:r>
              <a:rPr sz="2800" b="1" spc="4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2800" b="1" spc="-505" dirty="0">
                <a:solidFill>
                  <a:srgbClr val="002060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	</a:t>
            </a:r>
            <a:r>
              <a:rPr sz="2800" b="1" spc="-430" dirty="0">
                <a:solidFill>
                  <a:srgbClr val="002060"/>
                </a:solidFill>
                <a:latin typeface="Arial"/>
                <a:cs typeface="Arial"/>
              </a:rPr>
              <a:t>So</a:t>
            </a:r>
            <a:r>
              <a:rPr sz="2800" b="1" spc="-245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sz="2800" b="1" spc="-16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2800" b="1" spc="-310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305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spc="-1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800" b="1" spc="-615" dirty="0">
                <a:solidFill>
                  <a:srgbClr val="002060"/>
                </a:solidFill>
                <a:latin typeface="Arial"/>
                <a:cs typeface="Arial"/>
              </a:rPr>
              <a:t>C</a:t>
            </a:r>
            <a:r>
              <a:rPr sz="2800" b="1" spc="-235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2800" b="1" spc="-245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170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002060"/>
                </a:solidFill>
                <a:latin typeface="Arial"/>
                <a:cs typeface="Arial"/>
              </a:rPr>
              <a:t>	</a:t>
            </a:r>
            <a:r>
              <a:rPr sz="2800" b="1" spc="-285" dirty="0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sz="2800" b="1" spc="-254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2800" b="1" spc="10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2800" b="1" spc="-200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endParaRPr sz="2800" dirty="0">
              <a:latin typeface="Arial"/>
              <a:cs typeface="Arial"/>
            </a:endParaRPr>
          </a:p>
          <a:p>
            <a:pPr marL="3862704">
              <a:lnSpc>
                <a:spcPct val="100000"/>
              </a:lnSpc>
              <a:spcBef>
                <a:spcPts val="725"/>
              </a:spcBef>
              <a:tabLst>
                <a:tab pos="5667375" algn="l"/>
              </a:tabLst>
            </a:pPr>
            <a:r>
              <a:rPr sz="2500" b="1" spc="-215" dirty="0">
                <a:solidFill>
                  <a:srgbClr val="002060"/>
                </a:solidFill>
                <a:latin typeface="Arial"/>
                <a:cs typeface="Arial"/>
              </a:rPr>
              <a:t>Discovery	</a:t>
            </a:r>
            <a:r>
              <a:rPr sz="2500" b="1" spc="-235" dirty="0">
                <a:solidFill>
                  <a:srgbClr val="002060"/>
                </a:solidFill>
                <a:latin typeface="Arial"/>
                <a:cs typeface="Arial"/>
              </a:rPr>
              <a:t>Analyses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57701" y="2887993"/>
            <a:ext cx="3657597" cy="2941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555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4768" y="1462532"/>
            <a:ext cx="159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 Narrow"/>
                <a:cs typeface="Arial Narrow"/>
              </a:rPr>
              <a:t>Data</a:t>
            </a:r>
            <a:r>
              <a:rPr sz="2400" b="1" spc="-6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 Narrow"/>
                <a:cs typeface="Arial Narrow"/>
              </a:rPr>
              <a:t>sources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Synthetic population</a:t>
            </a:r>
            <a:r>
              <a:rPr spc="15" dirty="0"/>
              <a:t> </a:t>
            </a:r>
            <a:r>
              <a:rPr spc="-5" dirty="0"/>
              <a:t>estimates</a:t>
            </a: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SNF </a:t>
            </a:r>
            <a:r>
              <a:rPr spc="-5" dirty="0"/>
              <a:t>location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characteristics</a:t>
            </a: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Baseline community emergency preparedness</a:t>
            </a:r>
            <a:r>
              <a:rPr spc="75" dirty="0"/>
              <a:t> </a:t>
            </a:r>
            <a:r>
              <a:rPr dirty="0"/>
              <a:t>assets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b="1" spc="-5" dirty="0">
                <a:solidFill>
                  <a:srgbClr val="C00000"/>
                </a:solidFill>
                <a:latin typeface="Arial Narrow"/>
                <a:cs typeface="Arial Narrow"/>
              </a:rPr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4768" y="3352292"/>
            <a:ext cx="586613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Creating transportation</a:t>
            </a:r>
            <a:r>
              <a:rPr sz="2400" spc="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routes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Computing the probability of flood</a:t>
            </a:r>
            <a:r>
              <a:rPr sz="2400" spc="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risks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Estimating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SNF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resiliency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&amp;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community</a:t>
            </a:r>
            <a:r>
              <a:rPr sz="2400" spc="4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resilience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4768" y="4534916"/>
            <a:ext cx="1525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 Narrow"/>
                <a:cs typeface="Arial Narrow"/>
              </a:rPr>
              <a:t>Applications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14768" y="4903723"/>
            <a:ext cx="6301105" cy="1482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marR="5080" indent="-342900">
              <a:lnSpc>
                <a:spcPts val="2780"/>
              </a:lnSpc>
              <a:spcBef>
                <a:spcPts val="27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Curation - Organize and document data to enable the  discovery and reuse in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research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and data</a:t>
            </a:r>
            <a:r>
              <a:rPr sz="2400" spc="3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production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ts val="283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Wrangle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&amp;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integrate many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types and </a:t>
            </a:r>
            <a:r>
              <a:rPr sz="2400" spc="-5" dirty="0">
                <a:solidFill>
                  <a:srgbClr val="002060"/>
                </a:solidFill>
                <a:latin typeface="Arial Narrow"/>
                <a:cs typeface="Arial Narrow"/>
              </a:rPr>
              <a:t>sources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of</a:t>
            </a:r>
            <a:r>
              <a:rPr sz="2400" spc="4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data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Understand differences in similar</a:t>
            </a:r>
            <a:r>
              <a:rPr sz="2400" spc="-1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400" dirty="0">
                <a:solidFill>
                  <a:srgbClr val="002060"/>
                </a:solidFill>
                <a:latin typeface="Arial Narrow"/>
                <a:cs typeface="Arial Narrow"/>
              </a:rPr>
              <a:t>measures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17164" y="516635"/>
            <a:ext cx="665860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Use </a:t>
            </a:r>
            <a:r>
              <a:rPr sz="3200" spc="-5" dirty="0"/>
              <a:t>and Reuse of </a:t>
            </a:r>
            <a:r>
              <a:rPr sz="3200" dirty="0"/>
              <a:t>CDE</a:t>
            </a:r>
            <a:r>
              <a:rPr sz="3200" spc="-85" dirty="0"/>
              <a:t> </a:t>
            </a:r>
            <a:r>
              <a:rPr sz="3200" spc="-5" dirty="0"/>
              <a:t>Components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35603" y="4928108"/>
            <a:ext cx="4260850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marR="5080" indent="-297180">
              <a:lnSpc>
                <a:spcPct val="100000"/>
              </a:lnSpc>
              <a:spcBef>
                <a:spcPts val="100"/>
              </a:spcBef>
            </a:pPr>
            <a:r>
              <a:rPr sz="2400" b="1" spc="-225" dirty="0">
                <a:solidFill>
                  <a:srgbClr val="C00000"/>
                </a:solidFill>
                <a:latin typeface="Arial"/>
                <a:cs typeface="Arial"/>
              </a:rPr>
              <a:t>Use </a:t>
            </a:r>
            <a:r>
              <a:rPr sz="2400" b="1" spc="-275" dirty="0">
                <a:solidFill>
                  <a:srgbClr val="C00000"/>
                </a:solidFill>
                <a:latin typeface="Arial"/>
                <a:cs typeface="Arial"/>
              </a:rPr>
              <a:t>cases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inform </a:t>
            </a:r>
            <a:r>
              <a:rPr sz="2400" b="1" spc="-375" dirty="0">
                <a:solidFill>
                  <a:srgbClr val="C00000"/>
                </a:solidFill>
                <a:latin typeface="Arial"/>
                <a:cs typeface="Arial"/>
              </a:rPr>
              <a:t>CDE </a:t>
            </a:r>
            <a:r>
              <a:rPr sz="2400" b="1" spc="-170" dirty="0">
                <a:solidFill>
                  <a:srgbClr val="C00000"/>
                </a:solidFill>
                <a:latin typeface="Arial"/>
                <a:cs typeface="Arial"/>
              </a:rPr>
              <a:t>component  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development </a:t>
            </a:r>
            <a:r>
              <a:rPr sz="2400" b="1" spc="-17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reusability</a:t>
            </a:r>
            <a:endParaRPr sz="2400">
              <a:latin typeface="Arial"/>
              <a:cs typeface="Arial"/>
            </a:endParaRPr>
          </a:p>
          <a:p>
            <a:pPr marL="771525" indent="-343535">
              <a:lnSpc>
                <a:spcPct val="100000"/>
              </a:lnSpc>
              <a:spcBef>
                <a:spcPts val="20"/>
              </a:spcBef>
              <a:buChar char="•"/>
              <a:tabLst>
                <a:tab pos="771525" algn="l"/>
                <a:tab pos="772160" algn="l"/>
              </a:tabLst>
            </a:pPr>
            <a:r>
              <a:rPr sz="2400" spc="-130" dirty="0">
                <a:solidFill>
                  <a:srgbClr val="002060"/>
                </a:solidFill>
                <a:latin typeface="Arial"/>
                <a:cs typeface="Arial"/>
              </a:rPr>
              <a:t>Data</a:t>
            </a:r>
            <a:r>
              <a:rPr sz="2400" spc="-1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002060"/>
                </a:solidFill>
                <a:latin typeface="Arial"/>
                <a:cs typeface="Arial"/>
              </a:rPr>
              <a:t>Sources</a:t>
            </a:r>
            <a:endParaRPr sz="2400">
              <a:latin typeface="Arial"/>
              <a:cs typeface="Arial"/>
            </a:endParaRPr>
          </a:p>
          <a:p>
            <a:pPr marL="771525" indent="-343535">
              <a:lnSpc>
                <a:spcPct val="100000"/>
              </a:lnSpc>
              <a:spcBef>
                <a:spcPts val="25"/>
              </a:spcBef>
              <a:buChar char="•"/>
              <a:tabLst>
                <a:tab pos="771525" algn="l"/>
                <a:tab pos="772160" algn="l"/>
              </a:tabLst>
            </a:pPr>
            <a:r>
              <a:rPr sz="2400" spc="-110" dirty="0">
                <a:solidFill>
                  <a:srgbClr val="002060"/>
                </a:solidFill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771525" indent="-343535">
              <a:lnSpc>
                <a:spcPct val="100000"/>
              </a:lnSpc>
              <a:spcBef>
                <a:spcPts val="25"/>
              </a:spcBef>
              <a:buChar char="•"/>
              <a:tabLst>
                <a:tab pos="771525" algn="l"/>
                <a:tab pos="772160" algn="l"/>
              </a:tabLst>
            </a:pP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72" y="1186179"/>
            <a:ext cx="4251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C00000"/>
                </a:solidFill>
                <a:latin typeface="ArialNarrow-BoldItalic"/>
                <a:cs typeface="ArialNarrow-BoldItalic"/>
              </a:rPr>
              <a:t>Resolve once, use many</a:t>
            </a:r>
            <a:r>
              <a:rPr sz="2800" b="1" i="1" spc="-70" dirty="0">
                <a:solidFill>
                  <a:srgbClr val="C00000"/>
                </a:solidFill>
                <a:latin typeface="ArialNarrow-BoldItalic"/>
                <a:cs typeface="ArialNarrow-BoldItalic"/>
              </a:rPr>
              <a:t> </a:t>
            </a:r>
            <a:r>
              <a:rPr sz="2800" b="1" i="1" spc="-5" dirty="0">
                <a:solidFill>
                  <a:srgbClr val="C00000"/>
                </a:solidFill>
                <a:latin typeface="ArialNarrow-BoldItalic"/>
                <a:cs typeface="ArialNarrow-BoldItalic"/>
              </a:rPr>
              <a:t>times</a:t>
            </a:r>
            <a:endParaRPr sz="2800">
              <a:latin typeface="ArialNarrow-BoldItalic"/>
              <a:cs typeface="ArialNarrow-BoldItal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9847" y="1682495"/>
            <a:ext cx="3044952" cy="3142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073" y="1707972"/>
            <a:ext cx="2942710" cy="3037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03286" y="4598199"/>
            <a:ext cx="1123315" cy="147955"/>
          </a:xfrm>
          <a:custGeom>
            <a:avLst/>
            <a:gdLst/>
            <a:ahLst/>
            <a:cxnLst/>
            <a:rect l="l" t="t" r="r" b="b"/>
            <a:pathLst>
              <a:path w="1123314" h="147954">
                <a:moveTo>
                  <a:pt x="0" y="147739"/>
                </a:moveTo>
                <a:lnTo>
                  <a:pt x="1122743" y="147739"/>
                </a:lnTo>
                <a:lnTo>
                  <a:pt x="1122743" y="0"/>
                </a:lnTo>
                <a:lnTo>
                  <a:pt x="0" y="0"/>
                </a:lnTo>
                <a:lnTo>
                  <a:pt x="0" y="147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6157" y="4741945"/>
            <a:ext cx="2691130" cy="0"/>
          </a:xfrm>
          <a:custGeom>
            <a:avLst/>
            <a:gdLst/>
            <a:ahLst/>
            <a:cxnLst/>
            <a:rect l="l" t="t" r="r" b="b"/>
            <a:pathLst>
              <a:path w="2691129">
                <a:moveTo>
                  <a:pt x="0" y="0"/>
                </a:moveTo>
                <a:lnTo>
                  <a:pt x="2690520" y="0"/>
                </a:lnTo>
              </a:path>
            </a:pathLst>
          </a:custGeom>
          <a:ln w="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3286" y="4330750"/>
            <a:ext cx="1312545" cy="2679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ts val="2000"/>
              </a:lnSpc>
            </a:pPr>
            <a:r>
              <a:rPr sz="1750" b="1" spc="-105" dirty="0">
                <a:solidFill>
                  <a:srgbClr val="BE3A3E"/>
                </a:solidFill>
                <a:latin typeface="Arial"/>
                <a:cs typeface="Arial"/>
              </a:rPr>
              <a:t>ART </a:t>
            </a:r>
            <a:r>
              <a:rPr sz="1750" b="1" spc="-145" dirty="0">
                <a:solidFill>
                  <a:srgbClr val="BE3A3E"/>
                </a:solidFill>
                <a:latin typeface="Arial"/>
                <a:cs typeface="Arial"/>
              </a:rPr>
              <a:t>OF</a:t>
            </a:r>
            <a:r>
              <a:rPr sz="1750" b="1" spc="-235" dirty="0">
                <a:solidFill>
                  <a:srgbClr val="BE3A3E"/>
                </a:solidFill>
                <a:latin typeface="Arial"/>
                <a:cs typeface="Arial"/>
              </a:rPr>
              <a:t> </a:t>
            </a:r>
            <a:r>
              <a:rPr sz="1750" b="1" spc="-110" dirty="0">
                <a:solidFill>
                  <a:srgbClr val="BE3A3E"/>
                </a:solidFill>
                <a:latin typeface="Arial"/>
                <a:cs typeface="Arial"/>
              </a:rPr>
              <a:t>THE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1887" y="4492639"/>
            <a:ext cx="105156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spc="-100" dirty="0">
                <a:solidFill>
                  <a:srgbClr val="BE3A3E"/>
                </a:solidFill>
                <a:latin typeface="Arial"/>
                <a:cs typeface="Arial"/>
              </a:rPr>
              <a:t>POSSIBLE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151" y="0"/>
            <a:ext cx="11734800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543544" cy="435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2471" y="0"/>
            <a:ext cx="5010912" cy="3438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3549" y="2846323"/>
            <a:ext cx="2973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Discussion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901" y="490220"/>
            <a:ext cx="10946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Building </a:t>
            </a:r>
            <a:r>
              <a:rPr spc="-470" dirty="0"/>
              <a:t>a </a:t>
            </a:r>
            <a:r>
              <a:rPr spc="-265" dirty="0"/>
              <a:t>Census </a:t>
            </a:r>
            <a:r>
              <a:rPr spc="-229" dirty="0"/>
              <a:t>Bureau </a:t>
            </a:r>
            <a:r>
              <a:rPr spc="-105" dirty="0"/>
              <a:t>Modern </a:t>
            </a:r>
            <a:r>
              <a:rPr spc="-85" dirty="0"/>
              <a:t>Data-Centric</a:t>
            </a:r>
            <a:r>
              <a:rPr spc="-60" dirty="0"/>
              <a:t> </a:t>
            </a:r>
            <a:r>
              <a:rPr spc="-245" dirty="0"/>
              <a:t>Ecosystem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6323015" y="1502173"/>
            <a:ext cx="0" cy="3114675"/>
          </a:xfrm>
          <a:custGeom>
            <a:avLst/>
            <a:gdLst/>
            <a:ahLst/>
            <a:cxnLst/>
            <a:rect l="l" t="t" r="r" b="b"/>
            <a:pathLst>
              <a:path h="3114675">
                <a:moveTo>
                  <a:pt x="0" y="0"/>
                </a:moveTo>
                <a:lnTo>
                  <a:pt x="0" y="3114473"/>
                </a:lnTo>
              </a:path>
            </a:pathLst>
          </a:custGeom>
          <a:ln w="9520">
            <a:solidFill>
              <a:srgbClr val="DB5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7614" y="6570980"/>
            <a:ext cx="95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C265C"/>
                </a:solidFill>
                <a:latin typeface="Arial Narrow"/>
                <a:cs typeface="Arial Narrow"/>
              </a:rPr>
              <a:t>4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1941" y="1135722"/>
            <a:ext cx="8629920" cy="5679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359" y="5044439"/>
            <a:ext cx="156667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044" y="2118078"/>
            <a:ext cx="3140710" cy="3860800"/>
          </a:xfrm>
          <a:prstGeom prst="rect">
            <a:avLst/>
          </a:prstGeom>
          <a:ln w="12693">
            <a:solidFill>
              <a:srgbClr val="4472C4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0805" marR="93980">
              <a:lnSpc>
                <a:spcPct val="100200"/>
              </a:lnSpc>
              <a:spcBef>
                <a:spcPts val="244"/>
              </a:spcBef>
            </a:pPr>
            <a:r>
              <a:rPr sz="2200" spc="-5" dirty="0">
                <a:solidFill>
                  <a:srgbClr val="002060"/>
                </a:solidFill>
                <a:latin typeface="Arial Narrow"/>
                <a:cs typeface="Arial Narrow"/>
              </a:rPr>
              <a:t>“Our changing culture and  rapid changes in data and  technology tell us that  </a:t>
            </a:r>
            <a:r>
              <a:rPr sz="2200" b="1" spc="-5" dirty="0">
                <a:solidFill>
                  <a:srgbClr val="002060"/>
                </a:solidFill>
                <a:latin typeface="Arial Narrow"/>
                <a:cs typeface="Arial Narrow"/>
              </a:rPr>
              <a:t>censuses and surveys  alone, while still critical,  can no longer answer  </a:t>
            </a:r>
            <a:r>
              <a:rPr sz="2200" b="1" spc="-15" dirty="0">
                <a:solidFill>
                  <a:srgbClr val="002060"/>
                </a:solidFill>
                <a:latin typeface="Arial Narrow"/>
                <a:cs typeface="Arial Narrow"/>
              </a:rPr>
              <a:t>society’s </a:t>
            </a:r>
            <a:r>
              <a:rPr sz="2200" b="1" spc="-5" dirty="0">
                <a:solidFill>
                  <a:srgbClr val="002060"/>
                </a:solidFill>
                <a:latin typeface="Arial Narrow"/>
                <a:cs typeface="Arial Narrow"/>
              </a:rPr>
              <a:t>questions  completely </a:t>
            </a:r>
            <a:r>
              <a:rPr sz="2200" spc="-5" dirty="0">
                <a:solidFill>
                  <a:srgbClr val="002060"/>
                </a:solidFill>
                <a:latin typeface="Arial Narrow"/>
                <a:cs typeface="Arial Narrow"/>
              </a:rPr>
              <a:t>or quickly  enough to satisfy the</a:t>
            </a:r>
            <a:r>
              <a:rPr sz="2200" spc="-8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Arial Narrow"/>
                <a:cs typeface="Arial Narrow"/>
              </a:rPr>
              <a:t>modern  appetite for</a:t>
            </a:r>
            <a:r>
              <a:rPr sz="2200" spc="-2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200" spc="-5" dirty="0">
                <a:solidFill>
                  <a:srgbClr val="002060"/>
                </a:solidFill>
                <a:latin typeface="Arial Narrow"/>
                <a:cs typeface="Arial Narrow"/>
              </a:rPr>
              <a:t>information.”</a:t>
            </a:r>
            <a:endParaRPr sz="2200">
              <a:latin typeface="Arial Narrow"/>
              <a:cs typeface="Arial Narrow"/>
            </a:endParaRPr>
          </a:p>
          <a:p>
            <a:pPr marL="90805">
              <a:lnSpc>
                <a:spcPct val="100000"/>
              </a:lnSpc>
              <a:spcBef>
                <a:spcPts val="660"/>
              </a:spcBef>
            </a:pPr>
            <a:r>
              <a:rPr sz="1800" spc="-5" dirty="0">
                <a:solidFill>
                  <a:srgbClr val="002060"/>
                </a:solidFill>
                <a:latin typeface="Arial Narrow"/>
                <a:cs typeface="Arial Narrow"/>
              </a:rPr>
              <a:t>Michael Thieme, Oct. </a:t>
            </a:r>
            <a:r>
              <a:rPr sz="1800" dirty="0">
                <a:solidFill>
                  <a:srgbClr val="002060"/>
                </a:solidFill>
                <a:latin typeface="Arial Narrow"/>
                <a:cs typeface="Arial Narrow"/>
              </a:rPr>
              <a:t>5,</a:t>
            </a:r>
            <a:r>
              <a:rPr sz="1800" spc="-15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1800" dirty="0">
                <a:solidFill>
                  <a:srgbClr val="002060"/>
                </a:solidFill>
                <a:latin typeface="Arial Narrow"/>
                <a:cs typeface="Arial Narrow"/>
              </a:rPr>
              <a:t>2022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863" y="6507988"/>
            <a:ext cx="11371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Narrow"/>
                <a:cs typeface="Arial Narrow"/>
              </a:rPr>
              <a:t>Source:</a:t>
            </a:r>
            <a:r>
              <a:rPr sz="1600" spc="254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https://</a:t>
            </a:r>
            <a:r>
              <a:rPr sz="1600" spc="-10" dirty="0">
                <a:latin typeface="Arial Narrow"/>
                <a:cs typeface="Arial Narrow"/>
                <a:hlinkClick r:id="rId4"/>
              </a:rPr>
              <a:t>www.census.gov/newsroom/blogs/research-matters/2022/10/technology-transformation.html?utm_medium=email&amp;utm_source=govdelivery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524" y="1443228"/>
            <a:ext cx="2525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2060"/>
                </a:solidFill>
                <a:latin typeface="Arial Narrow"/>
                <a:cs typeface="Arial Narrow"/>
              </a:rPr>
              <a:t>Change is</a:t>
            </a:r>
            <a:r>
              <a:rPr sz="3200" b="1" spc="-60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002060"/>
                </a:solidFill>
                <a:latin typeface="Arial Narrow"/>
                <a:cs typeface="Arial Narrow"/>
              </a:rPr>
              <a:t>here!</a:t>
            </a:r>
            <a:endParaRPr sz="32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5337"/>
            <a:ext cx="12192000" cy="668020"/>
          </a:xfrm>
          <a:custGeom>
            <a:avLst/>
            <a:gdLst/>
            <a:ahLst/>
            <a:cxnLst/>
            <a:rect l="l" t="t" r="r" b="b"/>
            <a:pathLst>
              <a:path w="12192000" h="668019">
                <a:moveTo>
                  <a:pt x="0" y="0"/>
                </a:moveTo>
                <a:lnTo>
                  <a:pt x="12192000" y="0"/>
                </a:lnTo>
                <a:lnTo>
                  <a:pt x="12192000" y="667512"/>
                </a:lnTo>
                <a:lnTo>
                  <a:pt x="0" y="667512"/>
                </a:lnTo>
                <a:lnTo>
                  <a:pt x="0" y="0"/>
                </a:lnTo>
                <a:close/>
              </a:path>
            </a:pathLst>
          </a:custGeom>
          <a:solidFill>
            <a:srgbClr val="2C51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Use </a:t>
            </a:r>
            <a:r>
              <a:rPr spc="-325" dirty="0"/>
              <a:t>Cases </a:t>
            </a:r>
            <a:r>
              <a:rPr spc="-40" dirty="0"/>
              <a:t>- </a:t>
            </a:r>
            <a:r>
              <a:rPr spc="-155" dirty="0"/>
              <a:t>Compelling </a:t>
            </a:r>
            <a:r>
              <a:rPr spc="-275" dirty="0"/>
              <a:t>Examples </a:t>
            </a:r>
            <a:r>
              <a:rPr spc="-60" dirty="0"/>
              <a:t>of </a:t>
            </a:r>
            <a:r>
              <a:rPr spc="-140" dirty="0"/>
              <a:t>“Purpose </a:t>
            </a:r>
            <a:r>
              <a:rPr spc="-280" dirty="0"/>
              <a:t>and</a:t>
            </a:r>
            <a:r>
              <a:rPr spc="-540" dirty="0"/>
              <a:t> </a:t>
            </a:r>
            <a:r>
              <a:rPr spc="-105" dirty="0"/>
              <a:t>Use”</a:t>
            </a:r>
          </a:p>
        </p:txBody>
      </p:sp>
      <p:sp>
        <p:nvSpPr>
          <p:cNvPr id="4" name="object 4"/>
          <p:cNvSpPr/>
          <p:nvPr/>
        </p:nvSpPr>
        <p:spPr>
          <a:xfrm>
            <a:off x="192328" y="2634360"/>
            <a:ext cx="3779136" cy="3797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4128" y="2634360"/>
            <a:ext cx="3807486" cy="3797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24281" y="2634360"/>
            <a:ext cx="3855780" cy="3836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266" y="1369059"/>
            <a:ext cx="1151382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320675">
              <a:lnSpc>
                <a:spcPct val="101400"/>
              </a:lnSpc>
              <a:spcBef>
                <a:spcPts val="50"/>
              </a:spcBef>
            </a:pPr>
            <a:r>
              <a:rPr sz="2800" b="1" dirty="0">
                <a:solidFill>
                  <a:srgbClr val="BF9000"/>
                </a:solidFill>
                <a:latin typeface="Arial Narrow"/>
                <a:cs typeface="Arial Narrow"/>
              </a:rPr>
              <a:t>Use </a:t>
            </a:r>
            <a:r>
              <a:rPr sz="2800" b="1" spc="-5" dirty="0">
                <a:solidFill>
                  <a:srgbClr val="BF9000"/>
                </a:solidFill>
                <a:latin typeface="Arial Narrow"/>
                <a:cs typeface="Arial Narrow"/>
              </a:rPr>
              <a:t>Case </a:t>
            </a:r>
            <a:r>
              <a:rPr sz="2800" b="1" dirty="0">
                <a:solidFill>
                  <a:srgbClr val="BF9000"/>
                </a:solidFill>
                <a:latin typeface="Arial Narrow"/>
                <a:cs typeface="Arial Narrow"/>
              </a:rPr>
              <a:t>- a </a:t>
            </a:r>
            <a:r>
              <a:rPr sz="2800" b="1" spc="-5" dirty="0">
                <a:solidFill>
                  <a:srgbClr val="BF9000"/>
                </a:solidFill>
                <a:latin typeface="Arial Narrow"/>
                <a:cs typeface="Arial Narrow"/>
              </a:rPr>
              <a:t>research method to </a:t>
            </a:r>
            <a:r>
              <a:rPr sz="2800" b="1" spc="-25" dirty="0">
                <a:solidFill>
                  <a:srgbClr val="BF9000"/>
                </a:solidFill>
                <a:latin typeface="Arial Narrow"/>
                <a:cs typeface="Arial Narrow"/>
              </a:rPr>
              <a:t>identify, clarify, </a:t>
            </a:r>
            <a:r>
              <a:rPr sz="2800" b="1" spc="-5" dirty="0">
                <a:solidFill>
                  <a:srgbClr val="BF9000"/>
                </a:solidFill>
                <a:latin typeface="Arial Narrow"/>
                <a:cs typeface="Arial Narrow"/>
              </a:rPr>
              <a:t>and organize requirements to  create </a:t>
            </a:r>
            <a:r>
              <a:rPr sz="2800" b="1" dirty="0">
                <a:solidFill>
                  <a:srgbClr val="BF9000"/>
                </a:solidFill>
                <a:latin typeface="Arial Narrow"/>
                <a:cs typeface="Arial Narrow"/>
              </a:rPr>
              <a:t>a </a:t>
            </a:r>
            <a:r>
              <a:rPr sz="2800" b="1" spc="-5" dirty="0">
                <a:solidFill>
                  <a:srgbClr val="BF9000"/>
                </a:solidFill>
                <a:latin typeface="Arial Narrow"/>
                <a:cs typeface="Arial Narrow"/>
              </a:rPr>
              <a:t>system or overall system component, such as the Curated Data</a:t>
            </a:r>
            <a:r>
              <a:rPr sz="2800" b="1" spc="-50" dirty="0">
                <a:solidFill>
                  <a:srgbClr val="BF90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BF9000"/>
                </a:solidFill>
                <a:latin typeface="Arial Narrow"/>
                <a:cs typeface="Arial Narrow"/>
              </a:rPr>
              <a:t>Enterprise</a:t>
            </a:r>
            <a:endParaRPr sz="2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5454" y="1871590"/>
            <a:ext cx="6705595" cy="965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58132" y="2809748"/>
            <a:ext cx="6782434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0250">
              <a:lnSpc>
                <a:spcPct val="1083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Arial"/>
                <a:cs typeface="Arial"/>
              </a:rPr>
              <a:t>Goal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Quantify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Skilled Nursing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Facility (SNF) 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resilience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a severe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climate</a:t>
            </a:r>
            <a:r>
              <a:rPr sz="2400" spc="-40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event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9700"/>
              </a:lnSpc>
              <a:spcBef>
                <a:spcPts val="1040"/>
              </a:spcBef>
            </a:pP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Conduct a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realistic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appraisal of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skilled nursing 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facility that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includes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community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in which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SNF resides,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physical </a:t>
            </a:r>
            <a:r>
              <a:rPr sz="2400" spc="-25" dirty="0">
                <a:solidFill>
                  <a:srgbClr val="1F4E79"/>
                </a:solidFill>
                <a:latin typeface="Arial"/>
                <a:cs typeface="Arial"/>
              </a:rPr>
              <a:t>facility,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ability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of 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nursing </a:t>
            </a:r>
            <a:r>
              <a:rPr sz="2400" spc="-15" dirty="0">
                <a:solidFill>
                  <a:srgbClr val="1F4E79"/>
                </a:solidFill>
                <a:latin typeface="Arial"/>
                <a:cs typeface="Arial"/>
              </a:rPr>
              <a:t>staff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get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1F4E79"/>
                </a:solidFill>
                <a:latin typeface="Arial"/>
                <a:cs typeface="Arial"/>
              </a:rPr>
              <a:t>work and</a:t>
            </a:r>
            <a:r>
              <a:rPr sz="2400" spc="-35" dirty="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F4E79"/>
                </a:solidFill>
                <a:latin typeface="Arial"/>
                <a:cs typeface="Arial"/>
              </a:rPr>
              <a:t>function.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2568" y="1721876"/>
            <a:ext cx="1361440" cy="3952240"/>
          </a:xfrm>
          <a:custGeom>
            <a:avLst/>
            <a:gdLst/>
            <a:ahLst/>
            <a:cxnLst/>
            <a:rect l="l" t="t" r="r" b="b"/>
            <a:pathLst>
              <a:path w="1361439" h="3952240">
                <a:moveTo>
                  <a:pt x="1361312" y="3951688"/>
                </a:moveTo>
                <a:lnTo>
                  <a:pt x="1287147" y="3951023"/>
                </a:lnTo>
                <a:lnTo>
                  <a:pt x="1215295" y="3949072"/>
                </a:lnTo>
                <a:lnTo>
                  <a:pt x="1146172" y="3945905"/>
                </a:lnTo>
                <a:lnTo>
                  <a:pt x="1080192" y="3941592"/>
                </a:lnTo>
                <a:lnTo>
                  <a:pt x="1017772" y="3936201"/>
                </a:lnTo>
                <a:lnTo>
                  <a:pt x="959325" y="3929801"/>
                </a:lnTo>
                <a:lnTo>
                  <a:pt x="905268" y="3922463"/>
                </a:lnTo>
                <a:lnTo>
                  <a:pt x="856016" y="3914254"/>
                </a:lnTo>
                <a:lnTo>
                  <a:pt x="811983" y="3905245"/>
                </a:lnTo>
                <a:lnTo>
                  <a:pt x="773585" y="3895504"/>
                </a:lnTo>
                <a:lnTo>
                  <a:pt x="715356" y="3874105"/>
                </a:lnTo>
                <a:lnTo>
                  <a:pt x="684650" y="3850610"/>
                </a:lnTo>
                <a:lnTo>
                  <a:pt x="680656" y="3838250"/>
                </a:lnTo>
                <a:lnTo>
                  <a:pt x="680656" y="2095289"/>
                </a:lnTo>
                <a:lnTo>
                  <a:pt x="676662" y="2082929"/>
                </a:lnTo>
                <a:lnTo>
                  <a:pt x="645955" y="2059434"/>
                </a:lnTo>
                <a:lnTo>
                  <a:pt x="587726" y="2038035"/>
                </a:lnTo>
                <a:lnTo>
                  <a:pt x="549329" y="2028294"/>
                </a:lnTo>
                <a:lnTo>
                  <a:pt x="505296" y="2019285"/>
                </a:lnTo>
                <a:lnTo>
                  <a:pt x="456043" y="2011076"/>
                </a:lnTo>
                <a:lnTo>
                  <a:pt x="401986" y="2003738"/>
                </a:lnTo>
                <a:lnTo>
                  <a:pt x="343540" y="1997339"/>
                </a:lnTo>
                <a:lnTo>
                  <a:pt x="281119" y="1991948"/>
                </a:lnTo>
                <a:lnTo>
                  <a:pt x="215139" y="1987634"/>
                </a:lnTo>
                <a:lnTo>
                  <a:pt x="146016" y="1984468"/>
                </a:lnTo>
                <a:lnTo>
                  <a:pt x="74164" y="1982517"/>
                </a:lnTo>
                <a:lnTo>
                  <a:pt x="0" y="1981851"/>
                </a:lnTo>
                <a:lnTo>
                  <a:pt x="74164" y="1981186"/>
                </a:lnTo>
                <a:lnTo>
                  <a:pt x="146016" y="1979235"/>
                </a:lnTo>
                <a:lnTo>
                  <a:pt x="215139" y="1976068"/>
                </a:lnTo>
                <a:lnTo>
                  <a:pt x="281119" y="1971755"/>
                </a:lnTo>
                <a:lnTo>
                  <a:pt x="343540" y="1966364"/>
                </a:lnTo>
                <a:lnTo>
                  <a:pt x="401986" y="1959964"/>
                </a:lnTo>
                <a:lnTo>
                  <a:pt x="456043" y="1952626"/>
                </a:lnTo>
                <a:lnTo>
                  <a:pt x="505296" y="1944417"/>
                </a:lnTo>
                <a:lnTo>
                  <a:pt x="549329" y="1935408"/>
                </a:lnTo>
                <a:lnTo>
                  <a:pt x="587726" y="1925668"/>
                </a:lnTo>
                <a:lnTo>
                  <a:pt x="645955" y="1904268"/>
                </a:lnTo>
                <a:lnTo>
                  <a:pt x="676662" y="1880773"/>
                </a:lnTo>
                <a:lnTo>
                  <a:pt x="680656" y="1868413"/>
                </a:lnTo>
                <a:lnTo>
                  <a:pt x="680656" y="113438"/>
                </a:lnTo>
                <a:lnTo>
                  <a:pt x="684650" y="101077"/>
                </a:lnTo>
                <a:lnTo>
                  <a:pt x="715356" y="77582"/>
                </a:lnTo>
                <a:lnTo>
                  <a:pt x="773585" y="56183"/>
                </a:lnTo>
                <a:lnTo>
                  <a:pt x="811983" y="46443"/>
                </a:lnTo>
                <a:lnTo>
                  <a:pt x="856016" y="37433"/>
                </a:lnTo>
                <a:lnTo>
                  <a:pt x="905268" y="29225"/>
                </a:lnTo>
                <a:lnTo>
                  <a:pt x="959325" y="21887"/>
                </a:lnTo>
                <a:lnTo>
                  <a:pt x="1017772" y="15487"/>
                </a:lnTo>
                <a:lnTo>
                  <a:pt x="1080192" y="10096"/>
                </a:lnTo>
                <a:lnTo>
                  <a:pt x="1146172" y="5783"/>
                </a:lnTo>
                <a:lnTo>
                  <a:pt x="1215295" y="2616"/>
                </a:lnTo>
                <a:lnTo>
                  <a:pt x="1287147" y="665"/>
                </a:lnTo>
                <a:lnTo>
                  <a:pt x="1361312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6713" y="1538762"/>
            <a:ext cx="3180715" cy="415544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33655" rIns="0" bIns="0" rtlCol="0">
            <a:spAutoFit/>
          </a:bodyPr>
          <a:lstStyle/>
          <a:p>
            <a:pPr marL="300990" algn="ctr">
              <a:lnSpc>
                <a:spcPct val="100000"/>
              </a:lnSpc>
              <a:spcBef>
                <a:spcPts val="265"/>
              </a:spcBef>
            </a:pPr>
            <a:r>
              <a:rPr sz="2400" b="1" spc="-5" dirty="0">
                <a:solidFill>
                  <a:srgbClr val="002060"/>
                </a:solidFill>
                <a:latin typeface="Arial"/>
                <a:cs typeface="Arial"/>
              </a:rPr>
              <a:t>Climate</a:t>
            </a:r>
            <a:r>
              <a:rPr sz="2400" b="1" spc="-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Arial"/>
                <a:cs typeface="Arial"/>
              </a:rPr>
              <a:t>Resilience</a:t>
            </a:r>
            <a:endParaRPr sz="2400">
              <a:latin typeface="Arial"/>
              <a:cs typeface="Arial"/>
            </a:endParaRPr>
          </a:p>
          <a:p>
            <a:pPr marL="100330" marR="92075" indent="-1270" algn="ctr">
              <a:lnSpc>
                <a:spcPct val="99900"/>
              </a:lnSpc>
              <a:spcBef>
                <a:spcPts val="30"/>
              </a:spcBef>
            </a:pP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The capacity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of an  individual,</a:t>
            </a: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2060"/>
                </a:solidFill>
                <a:latin typeface="Arial"/>
                <a:cs typeface="Arial"/>
              </a:rPr>
              <a:t>community,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or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institution to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dynamically and  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effectively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respond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to  shifting climate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impact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circumstances 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while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continuing to  function </a:t>
            </a:r>
            <a:r>
              <a:rPr sz="2400" dirty="0">
                <a:solidFill>
                  <a:srgbClr val="002060"/>
                </a:solidFill>
                <a:latin typeface="Arial"/>
                <a:cs typeface="Arial"/>
              </a:rPr>
              <a:t>at an 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acceptable</a:t>
            </a:r>
            <a:r>
              <a:rPr sz="2400" spc="-1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level.</a:t>
            </a:r>
            <a:r>
              <a:rPr sz="2400" spc="-7" baseline="24305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endParaRPr sz="2400" baseline="243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24" y="6368796"/>
            <a:ext cx="6824980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630"/>
              </a:lnSpc>
              <a:spcBef>
                <a:spcPts val="100"/>
              </a:spcBef>
            </a:pPr>
            <a:r>
              <a:rPr sz="1350" baseline="24691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002060"/>
                </a:solidFill>
                <a:latin typeface="Arial"/>
                <a:cs typeface="Arial"/>
              </a:rPr>
              <a:t>U.S.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Department of Health and Human Services (Fall, 2014). </a:t>
            </a:r>
            <a:r>
              <a:rPr sz="1400" spc="-15" dirty="0">
                <a:solidFill>
                  <a:srgbClr val="002060"/>
                </a:solidFill>
                <a:latin typeface="Arial"/>
                <a:cs typeface="Arial"/>
              </a:rPr>
              <a:t>Guenther,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R., </a:t>
            </a:r>
            <a:r>
              <a:rPr sz="1400" dirty="0">
                <a:solidFill>
                  <a:srgbClr val="002060"/>
                </a:solidFill>
                <a:latin typeface="Arial"/>
                <a:cs typeface="Arial"/>
              </a:rPr>
              <a:t>&amp;</a:t>
            </a:r>
            <a:r>
              <a:rPr sz="1400" spc="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Balbus,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ts val="1630"/>
              </a:lnSpc>
            </a:pPr>
            <a:r>
              <a:rPr sz="1400" dirty="0">
                <a:solidFill>
                  <a:srgbClr val="002060"/>
                </a:solidFill>
                <a:latin typeface="Arial"/>
                <a:cs typeface="Arial"/>
              </a:rPr>
              <a:t>J.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Primary Protection: Enhancing Health Care Resilience for </a:t>
            </a:r>
            <a:r>
              <a:rPr sz="1400" dirty="0">
                <a:solidFill>
                  <a:srgbClr val="002060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Changing</a:t>
            </a:r>
            <a:r>
              <a:rPr sz="1400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Arial"/>
                <a:cs typeface="Arial"/>
              </a:rPr>
              <a:t>Climate.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26993"/>
            <a:ext cx="12192000" cy="676910"/>
          </a:xfrm>
          <a:custGeom>
            <a:avLst/>
            <a:gdLst/>
            <a:ahLst/>
            <a:cxnLst/>
            <a:rect l="l" t="t" r="r" b="b"/>
            <a:pathLst>
              <a:path w="12192000" h="676910">
                <a:moveTo>
                  <a:pt x="0" y="0"/>
                </a:moveTo>
                <a:lnTo>
                  <a:pt x="12192000" y="0"/>
                </a:lnTo>
                <a:lnTo>
                  <a:pt x="12192000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8" y="411988"/>
            <a:ext cx="11676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Use Case–How resilient is </a:t>
            </a:r>
            <a:r>
              <a:rPr sz="4000" dirty="0"/>
              <a:t>a skilled </a:t>
            </a:r>
            <a:r>
              <a:rPr sz="4000" spc="-5" dirty="0"/>
              <a:t>nursing</a:t>
            </a:r>
            <a:r>
              <a:rPr sz="4000" spc="-15" dirty="0"/>
              <a:t> </a:t>
            </a:r>
            <a:r>
              <a:rPr sz="4000" spc="-30" dirty="0"/>
              <a:t>facility...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909" y="2455811"/>
            <a:ext cx="3234232" cy="2202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4196" y="2469971"/>
            <a:ext cx="2189480" cy="1080770"/>
          </a:xfrm>
          <a:custGeom>
            <a:avLst/>
            <a:gdLst/>
            <a:ahLst/>
            <a:cxnLst/>
            <a:rect l="l" t="t" r="r" b="b"/>
            <a:pathLst>
              <a:path w="2189479" h="1080770">
                <a:moveTo>
                  <a:pt x="2188908" y="859243"/>
                </a:moveTo>
                <a:lnTo>
                  <a:pt x="1837588" y="859243"/>
                </a:lnTo>
                <a:lnTo>
                  <a:pt x="2013242" y="1080286"/>
                </a:lnTo>
                <a:lnTo>
                  <a:pt x="2188908" y="859243"/>
                </a:lnTo>
                <a:close/>
              </a:path>
              <a:path w="2189479" h="1080770">
                <a:moveTo>
                  <a:pt x="1080161" y="0"/>
                </a:moveTo>
                <a:lnTo>
                  <a:pt x="1028915" y="342"/>
                </a:lnTo>
                <a:lnTo>
                  <a:pt x="978639" y="2813"/>
                </a:lnTo>
                <a:lnTo>
                  <a:pt x="929025" y="7351"/>
                </a:lnTo>
                <a:lnTo>
                  <a:pt x="880126" y="13909"/>
                </a:lnTo>
                <a:lnTo>
                  <a:pt x="831993" y="22438"/>
                </a:lnTo>
                <a:lnTo>
                  <a:pt x="784677" y="32892"/>
                </a:lnTo>
                <a:lnTo>
                  <a:pt x="738231" y="45221"/>
                </a:lnTo>
                <a:lnTo>
                  <a:pt x="692706" y="59378"/>
                </a:lnTo>
                <a:lnTo>
                  <a:pt x="648154" y="75315"/>
                </a:lnTo>
                <a:lnTo>
                  <a:pt x="604625" y="92983"/>
                </a:lnTo>
                <a:lnTo>
                  <a:pt x="562172" y="112336"/>
                </a:lnTo>
                <a:lnTo>
                  <a:pt x="520846" y="133325"/>
                </a:lnTo>
                <a:lnTo>
                  <a:pt x="480698" y="155902"/>
                </a:lnTo>
                <a:lnTo>
                  <a:pt x="441781" y="180019"/>
                </a:lnTo>
                <a:lnTo>
                  <a:pt x="404145" y="205628"/>
                </a:lnTo>
                <a:lnTo>
                  <a:pt x="367843" y="232681"/>
                </a:lnTo>
                <a:lnTo>
                  <a:pt x="332926" y="261131"/>
                </a:lnTo>
                <a:lnTo>
                  <a:pt x="299445" y="290929"/>
                </a:lnTo>
                <a:lnTo>
                  <a:pt x="267452" y="322027"/>
                </a:lnTo>
                <a:lnTo>
                  <a:pt x="236998" y="354378"/>
                </a:lnTo>
                <a:lnTo>
                  <a:pt x="208056" y="388036"/>
                </a:lnTo>
                <a:lnTo>
                  <a:pt x="180916" y="422645"/>
                </a:lnTo>
                <a:lnTo>
                  <a:pt x="155391" y="458466"/>
                </a:lnTo>
                <a:lnTo>
                  <a:pt x="131611" y="495347"/>
                </a:lnTo>
                <a:lnTo>
                  <a:pt x="109629" y="533240"/>
                </a:lnTo>
                <a:lnTo>
                  <a:pt x="89495" y="572099"/>
                </a:lnTo>
                <a:lnTo>
                  <a:pt x="71262" y="611874"/>
                </a:lnTo>
                <a:lnTo>
                  <a:pt x="54981" y="652518"/>
                </a:lnTo>
                <a:lnTo>
                  <a:pt x="40703" y="693983"/>
                </a:lnTo>
                <a:lnTo>
                  <a:pt x="28481" y="736221"/>
                </a:lnTo>
                <a:lnTo>
                  <a:pt x="18365" y="779183"/>
                </a:lnTo>
                <a:lnTo>
                  <a:pt x="10407" y="822823"/>
                </a:lnTo>
                <a:lnTo>
                  <a:pt x="4660" y="867092"/>
                </a:lnTo>
                <a:lnTo>
                  <a:pt x="1173" y="911942"/>
                </a:lnTo>
                <a:lnTo>
                  <a:pt x="0" y="957325"/>
                </a:lnTo>
                <a:lnTo>
                  <a:pt x="202603" y="957325"/>
                </a:lnTo>
                <a:lnTo>
                  <a:pt x="204107" y="912295"/>
                </a:lnTo>
                <a:lnTo>
                  <a:pt x="208566" y="867949"/>
                </a:lnTo>
                <a:lnTo>
                  <a:pt x="215895" y="824362"/>
                </a:lnTo>
                <a:lnTo>
                  <a:pt x="226012" y="781609"/>
                </a:lnTo>
                <a:lnTo>
                  <a:pt x="238832" y="739766"/>
                </a:lnTo>
                <a:lnTo>
                  <a:pt x="254271" y="698910"/>
                </a:lnTo>
                <a:lnTo>
                  <a:pt x="272248" y="659114"/>
                </a:lnTo>
                <a:lnTo>
                  <a:pt x="292677" y="620456"/>
                </a:lnTo>
                <a:lnTo>
                  <a:pt x="315476" y="583010"/>
                </a:lnTo>
                <a:lnTo>
                  <a:pt x="340562" y="546853"/>
                </a:lnTo>
                <a:lnTo>
                  <a:pt x="367850" y="512059"/>
                </a:lnTo>
                <a:lnTo>
                  <a:pt x="397257" y="478705"/>
                </a:lnTo>
                <a:lnTo>
                  <a:pt x="428700" y="446866"/>
                </a:lnTo>
                <a:lnTo>
                  <a:pt x="462095" y="416618"/>
                </a:lnTo>
                <a:lnTo>
                  <a:pt x="497358" y="388036"/>
                </a:lnTo>
                <a:lnTo>
                  <a:pt x="534408" y="361196"/>
                </a:lnTo>
                <a:lnTo>
                  <a:pt x="573158" y="336174"/>
                </a:lnTo>
                <a:lnTo>
                  <a:pt x="613528" y="313045"/>
                </a:lnTo>
                <a:lnTo>
                  <a:pt x="655432" y="291884"/>
                </a:lnTo>
                <a:lnTo>
                  <a:pt x="698787" y="272768"/>
                </a:lnTo>
                <a:lnTo>
                  <a:pt x="743510" y="255772"/>
                </a:lnTo>
                <a:lnTo>
                  <a:pt x="789518" y="240972"/>
                </a:lnTo>
                <a:lnTo>
                  <a:pt x="836726" y="228443"/>
                </a:lnTo>
                <a:lnTo>
                  <a:pt x="885052" y="218260"/>
                </a:lnTo>
                <a:lnTo>
                  <a:pt x="934412" y="210501"/>
                </a:lnTo>
                <a:lnTo>
                  <a:pt x="984723" y="205239"/>
                </a:lnTo>
                <a:lnTo>
                  <a:pt x="1035900" y="202551"/>
                </a:lnTo>
                <a:lnTo>
                  <a:pt x="1715351" y="202506"/>
                </a:lnTo>
                <a:lnTo>
                  <a:pt x="1676637" y="176490"/>
                </a:lnTo>
                <a:lnTo>
                  <a:pt x="1636866" y="152210"/>
                </a:lnTo>
                <a:lnTo>
                  <a:pt x="1595863" y="129542"/>
                </a:lnTo>
                <a:lnTo>
                  <a:pt x="1553686" y="108531"/>
                </a:lnTo>
                <a:lnTo>
                  <a:pt x="1510393" y="89225"/>
                </a:lnTo>
                <a:lnTo>
                  <a:pt x="1466043" y="71672"/>
                </a:lnTo>
                <a:lnTo>
                  <a:pt x="1420693" y="55919"/>
                </a:lnTo>
                <a:lnTo>
                  <a:pt x="1374402" y="42013"/>
                </a:lnTo>
                <a:lnTo>
                  <a:pt x="1327229" y="30000"/>
                </a:lnTo>
                <a:lnTo>
                  <a:pt x="1279231" y="19929"/>
                </a:lnTo>
                <a:lnTo>
                  <a:pt x="1230467" y="11846"/>
                </a:lnTo>
                <a:lnTo>
                  <a:pt x="1180995" y="5799"/>
                </a:lnTo>
                <a:lnTo>
                  <a:pt x="1130874" y="1834"/>
                </a:lnTo>
                <a:lnTo>
                  <a:pt x="1080161" y="0"/>
                </a:lnTo>
                <a:close/>
              </a:path>
              <a:path w="2189479" h="1080770">
                <a:moveTo>
                  <a:pt x="1715351" y="202506"/>
                </a:moveTo>
                <a:lnTo>
                  <a:pt x="1087158" y="202506"/>
                </a:lnTo>
                <a:lnTo>
                  <a:pt x="1137738" y="205078"/>
                </a:lnTo>
                <a:lnTo>
                  <a:pt x="1187549" y="210194"/>
                </a:lnTo>
                <a:lnTo>
                  <a:pt x="1236502" y="217786"/>
                </a:lnTo>
                <a:lnTo>
                  <a:pt x="1284509" y="227781"/>
                </a:lnTo>
                <a:lnTo>
                  <a:pt x="1331479" y="240111"/>
                </a:lnTo>
                <a:lnTo>
                  <a:pt x="1377322" y="254704"/>
                </a:lnTo>
                <a:lnTo>
                  <a:pt x="1421950" y="271490"/>
                </a:lnTo>
                <a:lnTo>
                  <a:pt x="1465273" y="290398"/>
                </a:lnTo>
                <a:lnTo>
                  <a:pt x="1507202" y="311358"/>
                </a:lnTo>
                <a:lnTo>
                  <a:pt x="1547646" y="334300"/>
                </a:lnTo>
                <a:lnTo>
                  <a:pt x="1586518" y="359152"/>
                </a:lnTo>
                <a:lnTo>
                  <a:pt x="1623726" y="385844"/>
                </a:lnTo>
                <a:lnTo>
                  <a:pt x="1659181" y="414307"/>
                </a:lnTo>
                <a:lnTo>
                  <a:pt x="1692795" y="444469"/>
                </a:lnTo>
                <a:lnTo>
                  <a:pt x="1724478" y="476259"/>
                </a:lnTo>
                <a:lnTo>
                  <a:pt x="1754139" y="509608"/>
                </a:lnTo>
                <a:lnTo>
                  <a:pt x="1781691" y="544445"/>
                </a:lnTo>
                <a:lnTo>
                  <a:pt x="1807042" y="580699"/>
                </a:lnTo>
                <a:lnTo>
                  <a:pt x="1830105" y="618300"/>
                </a:lnTo>
                <a:lnTo>
                  <a:pt x="1850788" y="657177"/>
                </a:lnTo>
                <a:lnTo>
                  <a:pt x="1869004" y="697260"/>
                </a:lnTo>
                <a:lnTo>
                  <a:pt x="1884661" y="738478"/>
                </a:lnTo>
                <a:lnTo>
                  <a:pt x="1897672" y="780761"/>
                </a:lnTo>
                <a:lnTo>
                  <a:pt x="1907946" y="824038"/>
                </a:lnTo>
                <a:lnTo>
                  <a:pt x="1913077" y="859243"/>
                </a:lnTo>
                <a:lnTo>
                  <a:pt x="2117382" y="859243"/>
                </a:lnTo>
                <a:lnTo>
                  <a:pt x="2107704" y="790015"/>
                </a:lnTo>
                <a:lnTo>
                  <a:pt x="2097802" y="745566"/>
                </a:lnTo>
                <a:lnTo>
                  <a:pt x="2085676" y="701927"/>
                </a:lnTo>
                <a:lnTo>
                  <a:pt x="2071374" y="659114"/>
                </a:lnTo>
                <a:lnTo>
                  <a:pt x="2054988" y="617263"/>
                </a:lnTo>
                <a:lnTo>
                  <a:pt x="2036542" y="576333"/>
                </a:lnTo>
                <a:lnTo>
                  <a:pt x="2016106" y="536401"/>
                </a:lnTo>
                <a:lnTo>
                  <a:pt x="1993739" y="497514"/>
                </a:lnTo>
                <a:lnTo>
                  <a:pt x="1969497" y="459719"/>
                </a:lnTo>
                <a:lnTo>
                  <a:pt x="1943441" y="423063"/>
                </a:lnTo>
                <a:lnTo>
                  <a:pt x="1915628" y="387594"/>
                </a:lnTo>
                <a:lnTo>
                  <a:pt x="1886116" y="353358"/>
                </a:lnTo>
                <a:lnTo>
                  <a:pt x="1854964" y="320403"/>
                </a:lnTo>
                <a:lnTo>
                  <a:pt x="1822229" y="288776"/>
                </a:lnTo>
                <a:lnTo>
                  <a:pt x="1787971" y="258524"/>
                </a:lnTo>
                <a:lnTo>
                  <a:pt x="1752248" y="229694"/>
                </a:lnTo>
                <a:lnTo>
                  <a:pt x="1715351" y="202506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258" y="2455811"/>
            <a:ext cx="3232150" cy="229235"/>
          </a:xfrm>
          <a:custGeom>
            <a:avLst/>
            <a:gdLst/>
            <a:ahLst/>
            <a:cxnLst/>
            <a:rect l="l" t="t" r="r" b="b"/>
            <a:pathLst>
              <a:path w="3232150" h="229235">
                <a:moveTo>
                  <a:pt x="0" y="229184"/>
                </a:moveTo>
                <a:lnTo>
                  <a:pt x="3231895" y="229184"/>
                </a:lnTo>
                <a:lnTo>
                  <a:pt x="3231895" y="0"/>
                </a:lnTo>
                <a:lnTo>
                  <a:pt x="0" y="0"/>
                </a:lnTo>
                <a:lnTo>
                  <a:pt x="0" y="229184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1258" y="2755138"/>
            <a:ext cx="3232150" cy="229235"/>
          </a:xfrm>
          <a:custGeom>
            <a:avLst/>
            <a:gdLst/>
            <a:ahLst/>
            <a:cxnLst/>
            <a:rect l="l" t="t" r="r" b="b"/>
            <a:pathLst>
              <a:path w="3232150" h="229235">
                <a:moveTo>
                  <a:pt x="0" y="229184"/>
                </a:moveTo>
                <a:lnTo>
                  <a:pt x="3231895" y="229184"/>
                </a:lnTo>
                <a:lnTo>
                  <a:pt x="3231895" y="0"/>
                </a:lnTo>
                <a:lnTo>
                  <a:pt x="0" y="0"/>
                </a:lnTo>
                <a:lnTo>
                  <a:pt x="0" y="229184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1258" y="3052140"/>
            <a:ext cx="3232150" cy="229235"/>
          </a:xfrm>
          <a:custGeom>
            <a:avLst/>
            <a:gdLst/>
            <a:ahLst/>
            <a:cxnLst/>
            <a:rect l="l" t="t" r="r" b="b"/>
            <a:pathLst>
              <a:path w="3232150" h="229235">
                <a:moveTo>
                  <a:pt x="0" y="229184"/>
                </a:moveTo>
                <a:lnTo>
                  <a:pt x="3231895" y="229184"/>
                </a:lnTo>
                <a:lnTo>
                  <a:pt x="3231895" y="0"/>
                </a:lnTo>
                <a:lnTo>
                  <a:pt x="0" y="0"/>
                </a:lnTo>
                <a:lnTo>
                  <a:pt x="0" y="229184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2390" y="2456980"/>
            <a:ext cx="351155" cy="2203450"/>
          </a:xfrm>
          <a:custGeom>
            <a:avLst/>
            <a:gdLst/>
            <a:ahLst/>
            <a:cxnLst/>
            <a:rect l="l" t="t" r="r" b="b"/>
            <a:pathLst>
              <a:path w="351154" h="2203450">
                <a:moveTo>
                  <a:pt x="0" y="2202929"/>
                </a:moveTo>
                <a:lnTo>
                  <a:pt x="350786" y="2202929"/>
                </a:lnTo>
                <a:lnTo>
                  <a:pt x="350786" y="0"/>
                </a:lnTo>
                <a:lnTo>
                  <a:pt x="0" y="0"/>
                </a:lnTo>
                <a:lnTo>
                  <a:pt x="0" y="2202929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5420" y="2901468"/>
            <a:ext cx="185420" cy="131254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b="1" spc="-6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b="1" spc="-9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10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0411" y="3545582"/>
            <a:ext cx="2189480" cy="1080770"/>
          </a:xfrm>
          <a:custGeom>
            <a:avLst/>
            <a:gdLst/>
            <a:ahLst/>
            <a:cxnLst/>
            <a:rect l="l" t="t" r="r" b="b"/>
            <a:pathLst>
              <a:path w="2189479" h="1080770">
                <a:moveTo>
                  <a:pt x="275831" y="221043"/>
                </a:moveTo>
                <a:lnTo>
                  <a:pt x="71526" y="221043"/>
                </a:lnTo>
                <a:lnTo>
                  <a:pt x="81203" y="290271"/>
                </a:lnTo>
                <a:lnTo>
                  <a:pt x="91106" y="334719"/>
                </a:lnTo>
                <a:lnTo>
                  <a:pt x="103232" y="378359"/>
                </a:lnTo>
                <a:lnTo>
                  <a:pt x="117533" y="421170"/>
                </a:lnTo>
                <a:lnTo>
                  <a:pt x="133920" y="463023"/>
                </a:lnTo>
                <a:lnTo>
                  <a:pt x="152366" y="503953"/>
                </a:lnTo>
                <a:lnTo>
                  <a:pt x="172801" y="543885"/>
                </a:lnTo>
                <a:lnTo>
                  <a:pt x="195169" y="582772"/>
                </a:lnTo>
                <a:lnTo>
                  <a:pt x="219410" y="620567"/>
                </a:lnTo>
                <a:lnTo>
                  <a:pt x="245466" y="657222"/>
                </a:lnTo>
                <a:lnTo>
                  <a:pt x="273280" y="692692"/>
                </a:lnTo>
                <a:lnTo>
                  <a:pt x="302792" y="726928"/>
                </a:lnTo>
                <a:lnTo>
                  <a:pt x="333944" y="759883"/>
                </a:lnTo>
                <a:lnTo>
                  <a:pt x="366678" y="791510"/>
                </a:lnTo>
                <a:lnTo>
                  <a:pt x="400936" y="821762"/>
                </a:lnTo>
                <a:lnTo>
                  <a:pt x="436660" y="850592"/>
                </a:lnTo>
                <a:lnTo>
                  <a:pt x="473791" y="877952"/>
                </a:lnTo>
                <a:lnTo>
                  <a:pt x="512271" y="903796"/>
                </a:lnTo>
                <a:lnTo>
                  <a:pt x="552041" y="928075"/>
                </a:lnTo>
                <a:lnTo>
                  <a:pt x="593044" y="950744"/>
                </a:lnTo>
                <a:lnTo>
                  <a:pt x="635221" y="971755"/>
                </a:lnTo>
                <a:lnTo>
                  <a:pt x="678514" y="991060"/>
                </a:lnTo>
                <a:lnTo>
                  <a:pt x="722865" y="1008613"/>
                </a:lnTo>
                <a:lnTo>
                  <a:pt x="768215" y="1024367"/>
                </a:lnTo>
                <a:lnTo>
                  <a:pt x="814505" y="1038273"/>
                </a:lnTo>
                <a:lnTo>
                  <a:pt x="861679" y="1050286"/>
                </a:lnTo>
                <a:lnTo>
                  <a:pt x="909677" y="1060357"/>
                </a:lnTo>
                <a:lnTo>
                  <a:pt x="958441" y="1068440"/>
                </a:lnTo>
                <a:lnTo>
                  <a:pt x="1007912" y="1074487"/>
                </a:lnTo>
                <a:lnTo>
                  <a:pt x="1058034" y="1078452"/>
                </a:lnTo>
                <a:lnTo>
                  <a:pt x="1108746" y="1080286"/>
                </a:lnTo>
                <a:lnTo>
                  <a:pt x="1159992" y="1079944"/>
                </a:lnTo>
                <a:lnTo>
                  <a:pt x="1210269" y="1077473"/>
                </a:lnTo>
                <a:lnTo>
                  <a:pt x="1259883" y="1072935"/>
                </a:lnTo>
                <a:lnTo>
                  <a:pt x="1308782" y="1066377"/>
                </a:lnTo>
                <a:lnTo>
                  <a:pt x="1356914" y="1057847"/>
                </a:lnTo>
                <a:lnTo>
                  <a:pt x="1404229" y="1047394"/>
                </a:lnTo>
                <a:lnTo>
                  <a:pt x="1450675" y="1035064"/>
                </a:lnTo>
                <a:lnTo>
                  <a:pt x="1496200" y="1020907"/>
                </a:lnTo>
                <a:lnTo>
                  <a:pt x="1540752" y="1004970"/>
                </a:lnTo>
                <a:lnTo>
                  <a:pt x="1584280" y="987301"/>
                </a:lnTo>
                <a:lnTo>
                  <a:pt x="1626733" y="967947"/>
                </a:lnTo>
                <a:lnTo>
                  <a:pt x="1668059" y="946958"/>
                </a:lnTo>
                <a:lnTo>
                  <a:pt x="1708206" y="924381"/>
                </a:lnTo>
                <a:lnTo>
                  <a:pt x="1747122" y="900264"/>
                </a:lnTo>
                <a:lnTo>
                  <a:pt x="1780165" y="877779"/>
                </a:lnTo>
                <a:lnTo>
                  <a:pt x="1101749" y="877779"/>
                </a:lnTo>
                <a:lnTo>
                  <a:pt x="1051170" y="875208"/>
                </a:lnTo>
                <a:lnTo>
                  <a:pt x="1001359" y="870092"/>
                </a:lnTo>
                <a:lnTo>
                  <a:pt x="952405" y="862500"/>
                </a:lnTo>
                <a:lnTo>
                  <a:pt x="904399" y="852504"/>
                </a:lnTo>
                <a:lnTo>
                  <a:pt x="857429" y="840175"/>
                </a:lnTo>
                <a:lnTo>
                  <a:pt x="811585" y="825582"/>
                </a:lnTo>
                <a:lnTo>
                  <a:pt x="766957" y="808796"/>
                </a:lnTo>
                <a:lnTo>
                  <a:pt x="723634" y="789888"/>
                </a:lnTo>
                <a:lnTo>
                  <a:pt x="681706" y="768928"/>
                </a:lnTo>
                <a:lnTo>
                  <a:pt x="641261" y="745986"/>
                </a:lnTo>
                <a:lnTo>
                  <a:pt x="602390" y="721134"/>
                </a:lnTo>
                <a:lnTo>
                  <a:pt x="565182" y="694441"/>
                </a:lnTo>
                <a:lnTo>
                  <a:pt x="529726" y="665979"/>
                </a:lnTo>
                <a:lnTo>
                  <a:pt x="496112" y="635817"/>
                </a:lnTo>
                <a:lnTo>
                  <a:pt x="464430" y="604027"/>
                </a:lnTo>
                <a:lnTo>
                  <a:pt x="434768" y="570678"/>
                </a:lnTo>
                <a:lnTo>
                  <a:pt x="407217" y="535841"/>
                </a:lnTo>
                <a:lnTo>
                  <a:pt x="381865" y="499587"/>
                </a:lnTo>
                <a:lnTo>
                  <a:pt x="358803" y="461986"/>
                </a:lnTo>
                <a:lnTo>
                  <a:pt x="338119" y="423109"/>
                </a:lnTo>
                <a:lnTo>
                  <a:pt x="319904" y="383026"/>
                </a:lnTo>
                <a:lnTo>
                  <a:pt x="304246" y="341808"/>
                </a:lnTo>
                <a:lnTo>
                  <a:pt x="291236" y="299525"/>
                </a:lnTo>
                <a:lnTo>
                  <a:pt x="280962" y="256247"/>
                </a:lnTo>
                <a:lnTo>
                  <a:pt x="275831" y="221043"/>
                </a:lnTo>
                <a:close/>
              </a:path>
              <a:path w="2189479" h="1080770">
                <a:moveTo>
                  <a:pt x="2188895" y="122961"/>
                </a:moveTo>
                <a:lnTo>
                  <a:pt x="1986305" y="122961"/>
                </a:lnTo>
                <a:lnTo>
                  <a:pt x="1984800" y="167990"/>
                </a:lnTo>
                <a:lnTo>
                  <a:pt x="1980341" y="212337"/>
                </a:lnTo>
                <a:lnTo>
                  <a:pt x="1973012" y="255924"/>
                </a:lnTo>
                <a:lnTo>
                  <a:pt x="1962896" y="298676"/>
                </a:lnTo>
                <a:lnTo>
                  <a:pt x="1950076" y="340518"/>
                </a:lnTo>
                <a:lnTo>
                  <a:pt x="1934636" y="381375"/>
                </a:lnTo>
                <a:lnTo>
                  <a:pt x="1916660" y="421170"/>
                </a:lnTo>
                <a:lnTo>
                  <a:pt x="1896230" y="459827"/>
                </a:lnTo>
                <a:lnTo>
                  <a:pt x="1873431" y="497273"/>
                </a:lnTo>
                <a:lnTo>
                  <a:pt x="1848346" y="533430"/>
                </a:lnTo>
                <a:lnTo>
                  <a:pt x="1821058" y="568223"/>
                </a:lnTo>
                <a:lnTo>
                  <a:pt x="1791651" y="601576"/>
                </a:lnTo>
                <a:lnTo>
                  <a:pt x="1760208" y="633415"/>
                </a:lnTo>
                <a:lnTo>
                  <a:pt x="1726813" y="663663"/>
                </a:lnTo>
                <a:lnTo>
                  <a:pt x="1691549" y="692244"/>
                </a:lnTo>
                <a:lnTo>
                  <a:pt x="1654500" y="719084"/>
                </a:lnTo>
                <a:lnTo>
                  <a:pt x="1615749" y="744106"/>
                </a:lnTo>
                <a:lnTo>
                  <a:pt x="1575380" y="767236"/>
                </a:lnTo>
                <a:lnTo>
                  <a:pt x="1533476" y="788396"/>
                </a:lnTo>
                <a:lnTo>
                  <a:pt x="1490121" y="807512"/>
                </a:lnTo>
                <a:lnTo>
                  <a:pt x="1445397" y="824509"/>
                </a:lnTo>
                <a:lnTo>
                  <a:pt x="1399390" y="839309"/>
                </a:lnTo>
                <a:lnTo>
                  <a:pt x="1352181" y="851839"/>
                </a:lnTo>
                <a:lnTo>
                  <a:pt x="1303855" y="862022"/>
                </a:lnTo>
                <a:lnTo>
                  <a:pt x="1254495" y="869783"/>
                </a:lnTo>
                <a:lnTo>
                  <a:pt x="1204185" y="875045"/>
                </a:lnTo>
                <a:lnTo>
                  <a:pt x="1153007" y="877735"/>
                </a:lnTo>
                <a:lnTo>
                  <a:pt x="1101749" y="877779"/>
                </a:lnTo>
                <a:lnTo>
                  <a:pt x="1780165" y="877779"/>
                </a:lnTo>
                <a:lnTo>
                  <a:pt x="1821059" y="847600"/>
                </a:lnTo>
                <a:lnTo>
                  <a:pt x="1855976" y="819150"/>
                </a:lnTo>
                <a:lnTo>
                  <a:pt x="1889456" y="789352"/>
                </a:lnTo>
                <a:lnTo>
                  <a:pt x="1921449" y="758253"/>
                </a:lnTo>
                <a:lnTo>
                  <a:pt x="1951902" y="725902"/>
                </a:lnTo>
                <a:lnTo>
                  <a:pt x="1980844" y="692244"/>
                </a:lnTo>
                <a:lnTo>
                  <a:pt x="2007983" y="657635"/>
                </a:lnTo>
                <a:lnTo>
                  <a:pt x="2033508" y="621815"/>
                </a:lnTo>
                <a:lnTo>
                  <a:pt x="2057287" y="584934"/>
                </a:lnTo>
                <a:lnTo>
                  <a:pt x="2079269" y="547040"/>
                </a:lnTo>
                <a:lnTo>
                  <a:pt x="2099402" y="508182"/>
                </a:lnTo>
                <a:lnTo>
                  <a:pt x="2117634" y="468407"/>
                </a:lnTo>
                <a:lnTo>
                  <a:pt x="2133915" y="427763"/>
                </a:lnTo>
                <a:lnTo>
                  <a:pt x="2148192" y="386299"/>
                </a:lnTo>
                <a:lnTo>
                  <a:pt x="2160415" y="344061"/>
                </a:lnTo>
                <a:lnTo>
                  <a:pt x="2170530" y="301099"/>
                </a:lnTo>
                <a:lnTo>
                  <a:pt x="2178488" y="257460"/>
                </a:lnTo>
                <a:lnTo>
                  <a:pt x="2184235" y="213192"/>
                </a:lnTo>
                <a:lnTo>
                  <a:pt x="2187722" y="168343"/>
                </a:lnTo>
                <a:lnTo>
                  <a:pt x="2188895" y="122961"/>
                </a:lnTo>
                <a:close/>
              </a:path>
              <a:path w="2189479" h="1080770">
                <a:moveTo>
                  <a:pt x="175666" y="0"/>
                </a:moveTo>
                <a:lnTo>
                  <a:pt x="0" y="221043"/>
                </a:lnTo>
                <a:lnTo>
                  <a:pt x="351320" y="221043"/>
                </a:lnTo>
                <a:lnTo>
                  <a:pt x="175666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426" y="3671868"/>
            <a:ext cx="3229610" cy="0"/>
          </a:xfrm>
          <a:custGeom>
            <a:avLst/>
            <a:gdLst/>
            <a:ahLst/>
            <a:cxnLst/>
            <a:rect l="l" t="t" r="r" b="b"/>
            <a:pathLst>
              <a:path w="3229610">
                <a:moveTo>
                  <a:pt x="0" y="0"/>
                </a:moveTo>
                <a:lnTo>
                  <a:pt x="3229559" y="0"/>
                </a:lnTo>
              </a:path>
            </a:pathLst>
          </a:custGeom>
          <a:ln w="1637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422" y="3663679"/>
            <a:ext cx="3230245" cy="16510"/>
          </a:xfrm>
          <a:custGeom>
            <a:avLst/>
            <a:gdLst/>
            <a:ahLst/>
            <a:cxnLst/>
            <a:rect l="l" t="t" r="r" b="b"/>
            <a:pathLst>
              <a:path w="3230245" h="16510">
                <a:moveTo>
                  <a:pt x="0" y="0"/>
                </a:moveTo>
                <a:lnTo>
                  <a:pt x="3229751" y="0"/>
                </a:lnTo>
                <a:lnTo>
                  <a:pt x="3229751" y="16370"/>
                </a:lnTo>
                <a:lnTo>
                  <a:pt x="0" y="163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1258" y="3833215"/>
            <a:ext cx="3232150" cy="229235"/>
          </a:xfrm>
          <a:custGeom>
            <a:avLst/>
            <a:gdLst/>
            <a:ahLst/>
            <a:cxnLst/>
            <a:rect l="l" t="t" r="r" b="b"/>
            <a:pathLst>
              <a:path w="3232150" h="229235">
                <a:moveTo>
                  <a:pt x="0" y="229184"/>
                </a:moveTo>
                <a:lnTo>
                  <a:pt x="3231895" y="229184"/>
                </a:lnTo>
                <a:lnTo>
                  <a:pt x="3231895" y="0"/>
                </a:lnTo>
                <a:lnTo>
                  <a:pt x="0" y="0"/>
                </a:lnTo>
                <a:lnTo>
                  <a:pt x="0" y="229184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258" y="4132554"/>
            <a:ext cx="3232150" cy="229235"/>
          </a:xfrm>
          <a:custGeom>
            <a:avLst/>
            <a:gdLst/>
            <a:ahLst/>
            <a:cxnLst/>
            <a:rect l="l" t="t" r="r" b="b"/>
            <a:pathLst>
              <a:path w="3232150" h="229235">
                <a:moveTo>
                  <a:pt x="0" y="229184"/>
                </a:moveTo>
                <a:lnTo>
                  <a:pt x="3231895" y="229184"/>
                </a:lnTo>
                <a:lnTo>
                  <a:pt x="3231895" y="0"/>
                </a:lnTo>
                <a:lnTo>
                  <a:pt x="0" y="0"/>
                </a:lnTo>
                <a:lnTo>
                  <a:pt x="0" y="229184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394" y="2455811"/>
            <a:ext cx="353695" cy="2203450"/>
          </a:xfrm>
          <a:custGeom>
            <a:avLst/>
            <a:gdLst/>
            <a:ahLst/>
            <a:cxnLst/>
            <a:rect l="l" t="t" r="r" b="b"/>
            <a:pathLst>
              <a:path w="353695" h="2203450">
                <a:moveTo>
                  <a:pt x="0" y="2202929"/>
                </a:moveTo>
                <a:lnTo>
                  <a:pt x="353123" y="2202929"/>
                </a:lnTo>
                <a:lnTo>
                  <a:pt x="353123" y="0"/>
                </a:lnTo>
                <a:lnTo>
                  <a:pt x="0" y="0"/>
                </a:lnTo>
                <a:lnTo>
                  <a:pt x="0" y="2202929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7883" y="2650523"/>
            <a:ext cx="185420" cy="181292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b="1" spc="-65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909" y="2450124"/>
            <a:ext cx="3234690" cy="1880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0"/>
              </a:spcBef>
            </a:pP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65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spc="-20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6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spc="-3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Arial"/>
                <a:cs typeface="Arial"/>
              </a:rPr>
              <a:t>[Inventory</a:t>
            </a:r>
            <a:r>
              <a:rPr sz="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spc="14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850" spc="-40" dirty="0">
                <a:solidFill>
                  <a:srgbClr val="FFFFFF"/>
                </a:solidFill>
                <a:latin typeface="Arial"/>
                <a:cs typeface="Arial"/>
              </a:rPr>
              <a:t> Screening </a:t>
            </a:r>
            <a:r>
              <a:rPr sz="850" spc="14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7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1000">
              <a:latin typeface="Arial"/>
              <a:cs typeface="Arial"/>
            </a:endParaRPr>
          </a:p>
          <a:p>
            <a:pPr marL="50165" algn="ctr">
              <a:lnSpc>
                <a:spcPts val="1325"/>
              </a:lnSpc>
              <a:spcBef>
                <a:spcPts val="955"/>
              </a:spcBef>
            </a:pPr>
            <a:r>
              <a:rPr sz="1150" b="1" spc="-5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115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150" b="1" spc="-8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1150">
              <a:latin typeface="Arial"/>
              <a:cs typeface="Arial"/>
            </a:endParaRPr>
          </a:p>
          <a:p>
            <a:pPr marL="50165" algn="ctr">
              <a:lnSpc>
                <a:spcPts val="725"/>
              </a:lnSpc>
            </a:pPr>
            <a:r>
              <a:rPr sz="650" spc="-2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10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-2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10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-40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100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65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650" spc="-20" dirty="0">
                <a:solidFill>
                  <a:srgbClr val="404040"/>
                </a:solidFill>
                <a:latin typeface="Arial"/>
                <a:cs typeface="Arial"/>
              </a:rPr>
              <a:t>Exploration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000" b="1" spc="-70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Arial"/>
              <a:cs typeface="Arial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1000" b="1" spc="-8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b="1" spc="-6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68800" y="2695392"/>
            <a:ext cx="640080" cy="1619885"/>
          </a:xfrm>
          <a:custGeom>
            <a:avLst/>
            <a:gdLst/>
            <a:ahLst/>
            <a:cxnLst/>
            <a:rect l="l" t="t" r="r" b="b"/>
            <a:pathLst>
              <a:path w="640079" h="1619885">
                <a:moveTo>
                  <a:pt x="319747" y="0"/>
                </a:moveTo>
                <a:lnTo>
                  <a:pt x="319747" y="404901"/>
                </a:lnTo>
                <a:lnTo>
                  <a:pt x="0" y="404901"/>
                </a:lnTo>
                <a:lnTo>
                  <a:pt x="0" y="1214716"/>
                </a:lnTo>
                <a:lnTo>
                  <a:pt x="319747" y="1214716"/>
                </a:lnTo>
                <a:lnTo>
                  <a:pt x="319747" y="1619618"/>
                </a:lnTo>
                <a:lnTo>
                  <a:pt x="639483" y="809802"/>
                </a:lnTo>
                <a:lnTo>
                  <a:pt x="3197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8800" y="2695388"/>
            <a:ext cx="639445" cy="1619250"/>
          </a:xfrm>
          <a:custGeom>
            <a:avLst/>
            <a:gdLst/>
            <a:ahLst/>
            <a:cxnLst/>
            <a:rect l="l" t="t" r="r" b="b"/>
            <a:pathLst>
              <a:path w="639445" h="1619250">
                <a:moveTo>
                  <a:pt x="0" y="404699"/>
                </a:moveTo>
                <a:lnTo>
                  <a:pt x="319578" y="404699"/>
                </a:lnTo>
                <a:lnTo>
                  <a:pt x="319578" y="0"/>
                </a:lnTo>
                <a:lnTo>
                  <a:pt x="639155" y="809399"/>
                </a:lnTo>
                <a:lnTo>
                  <a:pt x="319578" y="1618798"/>
                </a:lnTo>
                <a:lnTo>
                  <a:pt x="319578" y="1214098"/>
                </a:lnTo>
                <a:lnTo>
                  <a:pt x="0" y="1214098"/>
                </a:lnTo>
                <a:lnTo>
                  <a:pt x="0" y="404699"/>
                </a:lnTo>
                <a:close/>
              </a:path>
            </a:pathLst>
          </a:custGeom>
          <a:ln w="25387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790700" y="429259"/>
            <a:ext cx="861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 - </a:t>
            </a:r>
            <a:r>
              <a:rPr spc="-5" dirty="0"/>
              <a:t>Curated Data </a:t>
            </a:r>
            <a:r>
              <a:rPr dirty="0"/>
              <a:t>Enterprise</a:t>
            </a:r>
            <a:r>
              <a:rPr spc="-105" dirty="0"/>
              <a:t> </a:t>
            </a:r>
            <a:r>
              <a:rPr spc="-5" dirty="0"/>
              <a:t>Demo</a:t>
            </a:r>
          </a:p>
        </p:txBody>
      </p:sp>
      <p:sp>
        <p:nvSpPr>
          <p:cNvPr id="20" name="object 20"/>
          <p:cNvSpPr/>
          <p:nvPr/>
        </p:nvSpPr>
        <p:spPr>
          <a:xfrm>
            <a:off x="5337642" y="1786097"/>
            <a:ext cx="6431700" cy="350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75003" y="1819147"/>
            <a:ext cx="245237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76200" marR="5080" indent="-64135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Arial"/>
                <a:cs typeface="Arial"/>
              </a:rPr>
              <a:t>CDE </a:t>
            </a:r>
            <a:r>
              <a:rPr sz="1800" dirty="0">
                <a:latin typeface="Arial"/>
                <a:cs typeface="Arial"/>
              </a:rPr>
              <a:t>Framework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guides 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Use Case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644" y="1860893"/>
            <a:ext cx="2019541" cy="137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9862" y="1869948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366799" y="536321"/>
                </a:moveTo>
                <a:lnTo>
                  <a:pt x="1147432" y="536321"/>
                </a:lnTo>
                <a:lnTo>
                  <a:pt x="1257122" y="674344"/>
                </a:lnTo>
                <a:lnTo>
                  <a:pt x="1366799" y="536321"/>
                </a:lnTo>
                <a:close/>
              </a:path>
              <a:path w="1367155" h="674369">
                <a:moveTo>
                  <a:pt x="642480" y="0"/>
                </a:moveTo>
                <a:lnTo>
                  <a:pt x="591857" y="3147"/>
                </a:lnTo>
                <a:lnTo>
                  <a:pt x="542371" y="9629"/>
                </a:lnTo>
                <a:lnTo>
                  <a:pt x="494159" y="19321"/>
                </a:lnTo>
                <a:lnTo>
                  <a:pt x="447359" y="32093"/>
                </a:lnTo>
                <a:lnTo>
                  <a:pt x="402106" y="47820"/>
                </a:lnTo>
                <a:lnTo>
                  <a:pt x="358537" y="66375"/>
                </a:lnTo>
                <a:lnTo>
                  <a:pt x="316788" y="87630"/>
                </a:lnTo>
                <a:lnTo>
                  <a:pt x="276997" y="111457"/>
                </a:lnTo>
                <a:lnTo>
                  <a:pt x="239300" y="137731"/>
                </a:lnTo>
                <a:lnTo>
                  <a:pt x="203834" y="166324"/>
                </a:lnTo>
                <a:lnTo>
                  <a:pt x="170735" y="197109"/>
                </a:lnTo>
                <a:lnTo>
                  <a:pt x="140140" y="229959"/>
                </a:lnTo>
                <a:lnTo>
                  <a:pt x="112185" y="264747"/>
                </a:lnTo>
                <a:lnTo>
                  <a:pt x="87007" y="301345"/>
                </a:lnTo>
                <a:lnTo>
                  <a:pt x="64743" y="339627"/>
                </a:lnTo>
                <a:lnTo>
                  <a:pt x="45530" y="379466"/>
                </a:lnTo>
                <a:lnTo>
                  <a:pt x="29503" y="420734"/>
                </a:lnTo>
                <a:lnTo>
                  <a:pt x="16800" y="463304"/>
                </a:lnTo>
                <a:lnTo>
                  <a:pt x="7558" y="507050"/>
                </a:lnTo>
                <a:lnTo>
                  <a:pt x="1912" y="551844"/>
                </a:lnTo>
                <a:lnTo>
                  <a:pt x="0" y="597560"/>
                </a:lnTo>
                <a:lnTo>
                  <a:pt x="126504" y="597560"/>
                </a:lnTo>
                <a:lnTo>
                  <a:pt x="128862" y="553099"/>
                </a:lnTo>
                <a:lnTo>
                  <a:pt x="135794" y="509784"/>
                </a:lnTo>
                <a:lnTo>
                  <a:pt x="147094" y="467805"/>
                </a:lnTo>
                <a:lnTo>
                  <a:pt x="162551" y="427351"/>
                </a:lnTo>
                <a:lnTo>
                  <a:pt x="181957" y="388610"/>
                </a:lnTo>
                <a:lnTo>
                  <a:pt x="205104" y="351773"/>
                </a:lnTo>
                <a:lnTo>
                  <a:pt x="231781" y="317028"/>
                </a:lnTo>
                <a:lnTo>
                  <a:pt x="261782" y="284565"/>
                </a:lnTo>
                <a:lnTo>
                  <a:pt x="294896" y="254572"/>
                </a:lnTo>
                <a:lnTo>
                  <a:pt x="330915" y="227238"/>
                </a:lnTo>
                <a:lnTo>
                  <a:pt x="369631" y="202754"/>
                </a:lnTo>
                <a:lnTo>
                  <a:pt x="410833" y="181307"/>
                </a:lnTo>
                <a:lnTo>
                  <a:pt x="454315" y="163087"/>
                </a:lnTo>
                <a:lnTo>
                  <a:pt x="499865" y="148284"/>
                </a:lnTo>
                <a:lnTo>
                  <a:pt x="547277" y="137086"/>
                </a:lnTo>
                <a:lnTo>
                  <a:pt x="596341" y="129683"/>
                </a:lnTo>
                <a:lnTo>
                  <a:pt x="646849" y="126263"/>
                </a:lnTo>
                <a:lnTo>
                  <a:pt x="1070696" y="126263"/>
                </a:lnTo>
                <a:lnTo>
                  <a:pt x="1063457" y="120929"/>
                </a:lnTo>
                <a:lnTo>
                  <a:pt x="1023420" y="95603"/>
                </a:lnTo>
                <a:lnTo>
                  <a:pt x="981331" y="72951"/>
                </a:lnTo>
                <a:lnTo>
                  <a:pt x="937345" y="53101"/>
                </a:lnTo>
                <a:lnTo>
                  <a:pt x="891622" y="36181"/>
                </a:lnTo>
                <a:lnTo>
                  <a:pt x="844320" y="22318"/>
                </a:lnTo>
                <a:lnTo>
                  <a:pt x="795597" y="11640"/>
                </a:lnTo>
                <a:lnTo>
                  <a:pt x="745610" y="4276"/>
                </a:lnTo>
                <a:lnTo>
                  <a:pt x="694519" y="353"/>
                </a:lnTo>
                <a:lnTo>
                  <a:pt x="642480" y="0"/>
                </a:lnTo>
                <a:close/>
              </a:path>
              <a:path w="1367155" h="674369">
                <a:moveTo>
                  <a:pt x="1070696" y="126263"/>
                </a:moveTo>
                <a:lnTo>
                  <a:pt x="646849" y="126263"/>
                </a:lnTo>
                <a:lnTo>
                  <a:pt x="699960" y="127126"/>
                </a:lnTo>
                <a:lnTo>
                  <a:pt x="751790" y="132445"/>
                </a:lnTo>
                <a:lnTo>
                  <a:pt x="802082" y="142017"/>
                </a:lnTo>
                <a:lnTo>
                  <a:pt x="850576" y="155636"/>
                </a:lnTo>
                <a:lnTo>
                  <a:pt x="897013" y="173100"/>
                </a:lnTo>
                <a:lnTo>
                  <a:pt x="941135" y="194204"/>
                </a:lnTo>
                <a:lnTo>
                  <a:pt x="982683" y="218746"/>
                </a:lnTo>
                <a:lnTo>
                  <a:pt x="1021398" y="246520"/>
                </a:lnTo>
                <a:lnTo>
                  <a:pt x="1057022" y="277323"/>
                </a:lnTo>
                <a:lnTo>
                  <a:pt x="1089296" y="310951"/>
                </a:lnTo>
                <a:lnTo>
                  <a:pt x="1117961" y="347201"/>
                </a:lnTo>
                <a:lnTo>
                  <a:pt x="1142759" y="385868"/>
                </a:lnTo>
                <a:lnTo>
                  <a:pt x="1163431" y="426749"/>
                </a:lnTo>
                <a:lnTo>
                  <a:pt x="1179718" y="469640"/>
                </a:lnTo>
                <a:lnTo>
                  <a:pt x="1191361" y="514337"/>
                </a:lnTo>
                <a:lnTo>
                  <a:pt x="1194574" y="536321"/>
                </a:lnTo>
                <a:lnTo>
                  <a:pt x="1322146" y="536321"/>
                </a:lnTo>
                <a:lnTo>
                  <a:pt x="1316101" y="493090"/>
                </a:lnTo>
                <a:lnTo>
                  <a:pt x="1305293" y="448064"/>
                </a:lnTo>
                <a:lnTo>
                  <a:pt x="1290852" y="404433"/>
                </a:lnTo>
                <a:lnTo>
                  <a:pt x="1272934" y="362324"/>
                </a:lnTo>
                <a:lnTo>
                  <a:pt x="1251699" y="321865"/>
                </a:lnTo>
                <a:lnTo>
                  <a:pt x="1227303" y="283184"/>
                </a:lnTo>
                <a:lnTo>
                  <a:pt x="1199905" y="246409"/>
                </a:lnTo>
                <a:lnTo>
                  <a:pt x="1169664" y="211668"/>
                </a:lnTo>
                <a:lnTo>
                  <a:pt x="1136737" y="179089"/>
                </a:lnTo>
                <a:lnTo>
                  <a:pt x="1101281" y="148800"/>
                </a:lnTo>
                <a:lnTo>
                  <a:pt x="1070696" y="1262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104" y="1860892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0644" y="1852572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90"/>
              </a:spcBef>
            </a:pP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40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2104" y="2047811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0644" y="2051168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Discovery </a:t>
            </a:r>
            <a:r>
              <a:rPr sz="550" spc="-15" dirty="0">
                <a:solidFill>
                  <a:srgbClr val="FFFFFF"/>
                </a:solidFill>
                <a:latin typeface="Arial"/>
                <a:cs typeface="Arial"/>
              </a:rPr>
              <a:t>[Inventory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550" spc="-35" dirty="0">
                <a:solidFill>
                  <a:srgbClr val="FFFFFF"/>
                </a:solidFill>
                <a:latin typeface="Arial"/>
                <a:cs typeface="Arial"/>
              </a:rPr>
              <a:t>Screening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5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104" y="2233256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0644" y="2238080"/>
            <a:ext cx="201993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68435" y="1861616"/>
            <a:ext cx="219075" cy="1376045"/>
          </a:xfrm>
          <a:custGeom>
            <a:avLst/>
            <a:gdLst/>
            <a:ahLst/>
            <a:cxnLst/>
            <a:rect l="l" t="t" r="r" b="b"/>
            <a:pathLst>
              <a:path w="219075" h="1376045">
                <a:moveTo>
                  <a:pt x="0" y="1375562"/>
                </a:moveTo>
                <a:lnTo>
                  <a:pt x="219036" y="1375562"/>
                </a:lnTo>
                <a:lnTo>
                  <a:pt x="219036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15511" y="2134401"/>
            <a:ext cx="125730" cy="829310"/>
          </a:xfrm>
          <a:prstGeom prst="rect">
            <a:avLst/>
          </a:prstGeom>
        </p:spPr>
        <p:txBody>
          <a:bodyPr vert="vert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6286" y="2541370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72224" y="138023"/>
                </a:moveTo>
                <a:lnTo>
                  <a:pt x="44653" y="138023"/>
                </a:lnTo>
                <a:lnTo>
                  <a:pt x="50698" y="181254"/>
                </a:lnTo>
                <a:lnTo>
                  <a:pt x="61505" y="226279"/>
                </a:lnTo>
                <a:lnTo>
                  <a:pt x="75947" y="269911"/>
                </a:lnTo>
                <a:lnTo>
                  <a:pt x="93864" y="312020"/>
                </a:lnTo>
                <a:lnTo>
                  <a:pt x="115100" y="352479"/>
                </a:lnTo>
                <a:lnTo>
                  <a:pt x="139496" y="391159"/>
                </a:lnTo>
                <a:lnTo>
                  <a:pt x="166893" y="427934"/>
                </a:lnTo>
                <a:lnTo>
                  <a:pt x="197135" y="462675"/>
                </a:lnTo>
                <a:lnTo>
                  <a:pt x="230062" y="495254"/>
                </a:lnTo>
                <a:lnTo>
                  <a:pt x="265517" y="525543"/>
                </a:lnTo>
                <a:lnTo>
                  <a:pt x="303342" y="553415"/>
                </a:lnTo>
                <a:lnTo>
                  <a:pt x="343378" y="578740"/>
                </a:lnTo>
                <a:lnTo>
                  <a:pt x="385468" y="601392"/>
                </a:lnTo>
                <a:lnTo>
                  <a:pt x="429453" y="621242"/>
                </a:lnTo>
                <a:lnTo>
                  <a:pt x="475176" y="638163"/>
                </a:lnTo>
                <a:lnTo>
                  <a:pt x="522478" y="652026"/>
                </a:lnTo>
                <a:lnTo>
                  <a:pt x="571201" y="662704"/>
                </a:lnTo>
                <a:lnTo>
                  <a:pt x="621188" y="670068"/>
                </a:lnTo>
                <a:lnTo>
                  <a:pt x="672280" y="673991"/>
                </a:lnTo>
                <a:lnTo>
                  <a:pt x="724319" y="674344"/>
                </a:lnTo>
                <a:lnTo>
                  <a:pt x="774942" y="671197"/>
                </a:lnTo>
                <a:lnTo>
                  <a:pt x="824428" y="664714"/>
                </a:lnTo>
                <a:lnTo>
                  <a:pt x="872639" y="655023"/>
                </a:lnTo>
                <a:lnTo>
                  <a:pt x="919440" y="642250"/>
                </a:lnTo>
                <a:lnTo>
                  <a:pt x="964693" y="626523"/>
                </a:lnTo>
                <a:lnTo>
                  <a:pt x="1008262" y="607969"/>
                </a:lnTo>
                <a:lnTo>
                  <a:pt x="1050010" y="586714"/>
                </a:lnTo>
                <a:lnTo>
                  <a:pt x="1089801" y="562886"/>
                </a:lnTo>
                <a:lnTo>
                  <a:pt x="1111044" y="548081"/>
                </a:lnTo>
                <a:lnTo>
                  <a:pt x="719950" y="548081"/>
                </a:lnTo>
                <a:lnTo>
                  <a:pt x="666839" y="547217"/>
                </a:lnTo>
                <a:lnTo>
                  <a:pt x="615008" y="541898"/>
                </a:lnTo>
                <a:lnTo>
                  <a:pt x="564716" y="532327"/>
                </a:lnTo>
                <a:lnTo>
                  <a:pt x="516223" y="518707"/>
                </a:lnTo>
                <a:lnTo>
                  <a:pt x="469786" y="501244"/>
                </a:lnTo>
                <a:lnTo>
                  <a:pt x="425664" y="480139"/>
                </a:lnTo>
                <a:lnTo>
                  <a:pt x="384116" y="455598"/>
                </a:lnTo>
                <a:lnTo>
                  <a:pt x="345400" y="427824"/>
                </a:lnTo>
                <a:lnTo>
                  <a:pt x="309776" y="397021"/>
                </a:lnTo>
                <a:lnTo>
                  <a:pt x="277502" y="363393"/>
                </a:lnTo>
                <a:lnTo>
                  <a:pt x="248837" y="327143"/>
                </a:lnTo>
                <a:lnTo>
                  <a:pt x="224039" y="288476"/>
                </a:lnTo>
                <a:lnTo>
                  <a:pt x="203368" y="247595"/>
                </a:lnTo>
                <a:lnTo>
                  <a:pt x="187081" y="204704"/>
                </a:lnTo>
                <a:lnTo>
                  <a:pt x="175437" y="160007"/>
                </a:lnTo>
                <a:lnTo>
                  <a:pt x="172224" y="138023"/>
                </a:lnTo>
                <a:close/>
              </a:path>
              <a:path w="1367155" h="674369">
                <a:moveTo>
                  <a:pt x="1366799" y="76784"/>
                </a:moveTo>
                <a:lnTo>
                  <a:pt x="1240294" y="76784"/>
                </a:lnTo>
                <a:lnTo>
                  <a:pt x="1237937" y="121245"/>
                </a:lnTo>
                <a:lnTo>
                  <a:pt x="1231004" y="164560"/>
                </a:lnTo>
                <a:lnTo>
                  <a:pt x="1219705" y="206539"/>
                </a:lnTo>
                <a:lnTo>
                  <a:pt x="1204247" y="246993"/>
                </a:lnTo>
                <a:lnTo>
                  <a:pt x="1184841" y="285733"/>
                </a:lnTo>
                <a:lnTo>
                  <a:pt x="1161695" y="322570"/>
                </a:lnTo>
                <a:lnTo>
                  <a:pt x="1135017" y="357315"/>
                </a:lnTo>
                <a:lnTo>
                  <a:pt x="1105017" y="389779"/>
                </a:lnTo>
                <a:lnTo>
                  <a:pt x="1071902" y="419772"/>
                </a:lnTo>
                <a:lnTo>
                  <a:pt x="1035883" y="447105"/>
                </a:lnTo>
                <a:lnTo>
                  <a:pt x="997168" y="471590"/>
                </a:lnTo>
                <a:lnTo>
                  <a:pt x="955965" y="493037"/>
                </a:lnTo>
                <a:lnTo>
                  <a:pt x="912484" y="511256"/>
                </a:lnTo>
                <a:lnTo>
                  <a:pt x="866933" y="526060"/>
                </a:lnTo>
                <a:lnTo>
                  <a:pt x="819521" y="537258"/>
                </a:lnTo>
                <a:lnTo>
                  <a:pt x="770457" y="544661"/>
                </a:lnTo>
                <a:lnTo>
                  <a:pt x="719950" y="548081"/>
                </a:lnTo>
                <a:lnTo>
                  <a:pt x="1111044" y="548081"/>
                </a:lnTo>
                <a:lnTo>
                  <a:pt x="1162964" y="508019"/>
                </a:lnTo>
                <a:lnTo>
                  <a:pt x="1196064" y="477234"/>
                </a:lnTo>
                <a:lnTo>
                  <a:pt x="1226659" y="444384"/>
                </a:lnTo>
                <a:lnTo>
                  <a:pt x="1254614" y="409597"/>
                </a:lnTo>
                <a:lnTo>
                  <a:pt x="1279791" y="372999"/>
                </a:lnTo>
                <a:lnTo>
                  <a:pt x="1302055" y="334716"/>
                </a:lnTo>
                <a:lnTo>
                  <a:pt x="1321269" y="294878"/>
                </a:lnTo>
                <a:lnTo>
                  <a:pt x="1337295" y="253610"/>
                </a:lnTo>
                <a:lnTo>
                  <a:pt x="1349998" y="211039"/>
                </a:lnTo>
                <a:lnTo>
                  <a:pt x="1359241" y="167293"/>
                </a:lnTo>
                <a:lnTo>
                  <a:pt x="1364887" y="122499"/>
                </a:lnTo>
                <a:lnTo>
                  <a:pt x="1366799" y="76784"/>
                </a:lnTo>
                <a:close/>
              </a:path>
              <a:path w="1367155" h="674369">
                <a:moveTo>
                  <a:pt x="109677" y="0"/>
                </a:moveTo>
                <a:lnTo>
                  <a:pt x="0" y="138023"/>
                </a:lnTo>
                <a:lnTo>
                  <a:pt x="219367" y="138023"/>
                </a:lnTo>
                <a:lnTo>
                  <a:pt x="109677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2828" y="2620219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620" y="0"/>
                </a:lnTo>
              </a:path>
            </a:pathLst>
          </a:custGeom>
          <a:ln w="102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103" y="2620223"/>
            <a:ext cx="2017395" cy="0"/>
          </a:xfrm>
          <a:custGeom>
            <a:avLst/>
            <a:gdLst/>
            <a:ahLst/>
            <a:cxnLst/>
            <a:rect l="l" t="t" r="r" b="b"/>
            <a:pathLst>
              <a:path w="2017395">
                <a:moveTo>
                  <a:pt x="0" y="0"/>
                </a:moveTo>
                <a:lnTo>
                  <a:pt x="2017270" y="0"/>
                </a:lnTo>
              </a:path>
            </a:pathLst>
          </a:custGeom>
          <a:ln w="1167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0644" y="2408929"/>
            <a:ext cx="201993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115" algn="ctr">
              <a:lnSpc>
                <a:spcPts val="810"/>
              </a:lnSpc>
              <a:spcBef>
                <a:spcPts val="135"/>
              </a:spcBef>
            </a:pPr>
            <a:r>
              <a:rPr sz="700" b="1" spc="-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700">
              <a:latin typeface="Arial"/>
              <a:cs typeface="Arial"/>
            </a:endParaRPr>
          </a:p>
          <a:p>
            <a:pPr marL="31115" algn="ctr">
              <a:lnSpc>
                <a:spcPts val="450"/>
              </a:lnSpc>
            </a:pPr>
            <a:r>
              <a:rPr sz="400" spc="-1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 Exploration</a:t>
            </a:r>
            <a:endParaRPr sz="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104" y="2720987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104" y="2907893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160" y="1860892"/>
            <a:ext cx="220979" cy="1376045"/>
          </a:xfrm>
          <a:custGeom>
            <a:avLst/>
            <a:gdLst/>
            <a:ahLst/>
            <a:cxnLst/>
            <a:rect l="l" t="t" r="r" b="b"/>
            <a:pathLst>
              <a:path w="220979" h="1376045">
                <a:moveTo>
                  <a:pt x="0" y="1375562"/>
                </a:moveTo>
                <a:lnTo>
                  <a:pt x="220497" y="1375562"/>
                </a:lnTo>
                <a:lnTo>
                  <a:pt x="220497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7902" y="1977712"/>
            <a:ext cx="125730" cy="114173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0644" y="2724346"/>
            <a:ext cx="2019935" cy="312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65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  <a:spcBef>
                <a:spcPts val="705"/>
              </a:spcBef>
            </a:pP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17400" y="5392680"/>
            <a:ext cx="1794510" cy="344805"/>
          </a:xfrm>
          <a:custGeom>
            <a:avLst/>
            <a:gdLst/>
            <a:ahLst/>
            <a:cxnLst/>
            <a:rect l="l" t="t" r="r" b="b"/>
            <a:pathLst>
              <a:path w="1794510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736450" y="0"/>
                </a:lnTo>
                <a:lnTo>
                  <a:pt x="1758817" y="4515"/>
                </a:lnTo>
                <a:lnTo>
                  <a:pt x="1777083" y="16831"/>
                </a:lnTo>
                <a:lnTo>
                  <a:pt x="1789398" y="35096"/>
                </a:lnTo>
                <a:lnTo>
                  <a:pt x="1793914" y="57464"/>
                </a:lnTo>
                <a:lnTo>
                  <a:pt x="1793914" y="287316"/>
                </a:lnTo>
                <a:lnTo>
                  <a:pt x="1789398" y="309684"/>
                </a:lnTo>
                <a:lnTo>
                  <a:pt x="1777083" y="327950"/>
                </a:lnTo>
                <a:lnTo>
                  <a:pt x="1758817" y="340265"/>
                </a:lnTo>
                <a:lnTo>
                  <a:pt x="1736450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60639" y="5415788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Geog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89859" y="5425046"/>
            <a:ext cx="451558" cy="30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17400" y="5974801"/>
            <a:ext cx="1362710" cy="344805"/>
          </a:xfrm>
          <a:custGeom>
            <a:avLst/>
            <a:gdLst/>
            <a:ahLst/>
            <a:cxnLst/>
            <a:rect l="l" t="t" r="r" b="b"/>
            <a:pathLst>
              <a:path w="136271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305191" y="0"/>
                </a:lnTo>
                <a:lnTo>
                  <a:pt x="1327558" y="4515"/>
                </a:lnTo>
                <a:lnTo>
                  <a:pt x="1345824" y="16830"/>
                </a:lnTo>
                <a:lnTo>
                  <a:pt x="1358139" y="35096"/>
                </a:lnTo>
                <a:lnTo>
                  <a:pt x="1362655" y="57464"/>
                </a:lnTo>
                <a:lnTo>
                  <a:pt x="1362655" y="287316"/>
                </a:lnTo>
                <a:lnTo>
                  <a:pt x="1358139" y="309684"/>
                </a:lnTo>
                <a:lnTo>
                  <a:pt x="1345824" y="327950"/>
                </a:lnTo>
                <a:lnTo>
                  <a:pt x="1327558" y="340265"/>
                </a:lnTo>
                <a:lnTo>
                  <a:pt x="130519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47939" y="5997955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Peop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22206" y="5963043"/>
            <a:ext cx="346631" cy="346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1912" y="5387873"/>
            <a:ext cx="1037590" cy="344805"/>
          </a:xfrm>
          <a:custGeom>
            <a:avLst/>
            <a:gdLst/>
            <a:ahLst/>
            <a:cxnLst/>
            <a:rect l="l" t="t" r="r" b="b"/>
            <a:pathLst>
              <a:path w="1037589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979942" y="0"/>
                </a:lnTo>
                <a:lnTo>
                  <a:pt x="1002309" y="4515"/>
                </a:lnTo>
                <a:lnTo>
                  <a:pt x="1020575" y="16831"/>
                </a:lnTo>
                <a:lnTo>
                  <a:pt x="1032890" y="35096"/>
                </a:lnTo>
                <a:lnTo>
                  <a:pt x="1037406" y="57464"/>
                </a:lnTo>
                <a:lnTo>
                  <a:pt x="1037406" y="287316"/>
                </a:lnTo>
                <a:lnTo>
                  <a:pt x="1032890" y="309684"/>
                </a:lnTo>
                <a:lnTo>
                  <a:pt x="1020575" y="327950"/>
                </a:lnTo>
                <a:lnTo>
                  <a:pt x="1002309" y="340265"/>
                </a:lnTo>
                <a:lnTo>
                  <a:pt x="979942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445614" y="540969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98199" y="5407304"/>
            <a:ext cx="280891" cy="280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27803" y="5974800"/>
            <a:ext cx="1701800" cy="344805"/>
          </a:xfrm>
          <a:custGeom>
            <a:avLst/>
            <a:gdLst/>
            <a:ahLst/>
            <a:cxnLst/>
            <a:rect l="l" t="t" r="r" b="b"/>
            <a:pathLst>
              <a:path w="170180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644241" y="0"/>
                </a:lnTo>
                <a:lnTo>
                  <a:pt x="1666608" y="4515"/>
                </a:lnTo>
                <a:lnTo>
                  <a:pt x="1684873" y="16830"/>
                </a:lnTo>
                <a:lnTo>
                  <a:pt x="1697188" y="35096"/>
                </a:lnTo>
                <a:lnTo>
                  <a:pt x="1701704" y="57464"/>
                </a:lnTo>
                <a:lnTo>
                  <a:pt x="1701704" y="287317"/>
                </a:lnTo>
                <a:lnTo>
                  <a:pt x="1697188" y="309685"/>
                </a:lnTo>
                <a:lnTo>
                  <a:pt x="1684873" y="327951"/>
                </a:lnTo>
                <a:lnTo>
                  <a:pt x="1666608" y="340266"/>
                </a:lnTo>
                <a:lnTo>
                  <a:pt x="1644241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0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0867" y="5997955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Businesses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05528" y="6010655"/>
            <a:ext cx="265175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454716" y="6033516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39599" y="5434327"/>
            <a:ext cx="298804" cy="288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49531" y="5395035"/>
            <a:ext cx="1569085" cy="344805"/>
          </a:xfrm>
          <a:custGeom>
            <a:avLst/>
            <a:gdLst/>
            <a:ahLst/>
            <a:cxnLst/>
            <a:rect l="l" t="t" r="r" b="b"/>
            <a:pathLst>
              <a:path w="1569084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11394" y="0"/>
                </a:lnTo>
                <a:lnTo>
                  <a:pt x="1533762" y="4515"/>
                </a:lnTo>
                <a:lnTo>
                  <a:pt x="1552028" y="16831"/>
                </a:lnTo>
                <a:lnTo>
                  <a:pt x="1564343" y="35096"/>
                </a:lnTo>
                <a:lnTo>
                  <a:pt x="1568859" y="57464"/>
                </a:lnTo>
                <a:lnTo>
                  <a:pt x="1568859" y="287317"/>
                </a:lnTo>
                <a:lnTo>
                  <a:pt x="1564343" y="309685"/>
                </a:lnTo>
                <a:lnTo>
                  <a:pt x="1552028" y="327951"/>
                </a:lnTo>
                <a:lnTo>
                  <a:pt x="1533762" y="340266"/>
                </a:lnTo>
                <a:lnTo>
                  <a:pt x="1511394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45144" y="5418835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52298" y="5761271"/>
            <a:ext cx="750163" cy="75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58539" y="5973200"/>
            <a:ext cx="1494790" cy="344805"/>
          </a:xfrm>
          <a:custGeom>
            <a:avLst/>
            <a:gdLst/>
            <a:ahLst/>
            <a:cxnLst/>
            <a:rect l="l" t="t" r="r" b="b"/>
            <a:pathLst>
              <a:path w="149479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436982" y="0"/>
                </a:lnTo>
                <a:lnTo>
                  <a:pt x="1459351" y="4515"/>
                </a:lnTo>
                <a:lnTo>
                  <a:pt x="1477617" y="16831"/>
                </a:lnTo>
                <a:lnTo>
                  <a:pt x="1489932" y="35097"/>
                </a:lnTo>
                <a:lnTo>
                  <a:pt x="1494448" y="57465"/>
                </a:lnTo>
                <a:lnTo>
                  <a:pt x="1494448" y="287316"/>
                </a:lnTo>
                <a:lnTo>
                  <a:pt x="1489932" y="309684"/>
                </a:lnTo>
                <a:lnTo>
                  <a:pt x="1477617" y="327950"/>
                </a:lnTo>
                <a:lnTo>
                  <a:pt x="1459351" y="340266"/>
                </a:lnTo>
                <a:lnTo>
                  <a:pt x="1436982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57340" y="5994908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Climate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69906" y="5405069"/>
            <a:ext cx="310692" cy="310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79465" y="5372094"/>
            <a:ext cx="1426210" cy="344805"/>
          </a:xfrm>
          <a:custGeom>
            <a:avLst/>
            <a:gdLst/>
            <a:ahLst/>
            <a:cxnLst/>
            <a:rect l="l" t="t" r="r" b="b"/>
            <a:pathLst>
              <a:path w="1426209" h="344804">
                <a:moveTo>
                  <a:pt x="0" y="57464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368126" y="0"/>
                </a:lnTo>
                <a:lnTo>
                  <a:pt x="1390494" y="4515"/>
                </a:lnTo>
                <a:lnTo>
                  <a:pt x="1408760" y="16831"/>
                </a:lnTo>
                <a:lnTo>
                  <a:pt x="1421075" y="35097"/>
                </a:lnTo>
                <a:lnTo>
                  <a:pt x="1425591" y="57464"/>
                </a:lnTo>
                <a:lnTo>
                  <a:pt x="1425591" y="287317"/>
                </a:lnTo>
                <a:lnTo>
                  <a:pt x="1421075" y="309685"/>
                </a:lnTo>
                <a:lnTo>
                  <a:pt x="1408760" y="327950"/>
                </a:lnTo>
                <a:lnTo>
                  <a:pt x="1390494" y="340266"/>
                </a:lnTo>
                <a:lnTo>
                  <a:pt x="1368126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397304" y="539445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42426" y="5963043"/>
            <a:ext cx="335380" cy="335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60129" y="5964336"/>
            <a:ext cx="1828164" cy="344805"/>
          </a:xfrm>
          <a:custGeom>
            <a:avLst/>
            <a:gdLst/>
            <a:ahLst/>
            <a:cxnLst/>
            <a:rect l="l" t="t" r="r" b="b"/>
            <a:pathLst>
              <a:path w="1828165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4" y="0"/>
                </a:lnTo>
                <a:lnTo>
                  <a:pt x="1770539" y="0"/>
                </a:lnTo>
                <a:lnTo>
                  <a:pt x="1792907" y="4515"/>
                </a:lnTo>
                <a:lnTo>
                  <a:pt x="1811173" y="16831"/>
                </a:lnTo>
                <a:lnTo>
                  <a:pt x="1823488" y="35097"/>
                </a:lnTo>
                <a:lnTo>
                  <a:pt x="1828004" y="57465"/>
                </a:lnTo>
                <a:lnTo>
                  <a:pt x="1828004" y="287317"/>
                </a:lnTo>
                <a:lnTo>
                  <a:pt x="1823488" y="309685"/>
                </a:lnTo>
                <a:lnTo>
                  <a:pt x="1811173" y="327950"/>
                </a:lnTo>
                <a:lnTo>
                  <a:pt x="1792907" y="340266"/>
                </a:lnTo>
                <a:lnTo>
                  <a:pt x="1770539" y="344782"/>
                </a:lnTo>
                <a:lnTo>
                  <a:pt x="57464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898606" y="598576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28799" y="5396114"/>
            <a:ext cx="387961" cy="339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91780" y="5387309"/>
            <a:ext cx="1243330" cy="344805"/>
          </a:xfrm>
          <a:custGeom>
            <a:avLst/>
            <a:gdLst/>
            <a:ahLst/>
            <a:cxnLst/>
            <a:rect l="l" t="t" r="r" b="b"/>
            <a:pathLst>
              <a:path w="1243329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185465" y="0"/>
                </a:lnTo>
                <a:lnTo>
                  <a:pt x="1207832" y="4515"/>
                </a:lnTo>
                <a:lnTo>
                  <a:pt x="1226098" y="16831"/>
                </a:lnTo>
                <a:lnTo>
                  <a:pt x="1238413" y="35097"/>
                </a:lnTo>
                <a:lnTo>
                  <a:pt x="1242929" y="57465"/>
                </a:lnTo>
                <a:lnTo>
                  <a:pt x="1242929" y="287316"/>
                </a:lnTo>
                <a:lnTo>
                  <a:pt x="1238413" y="309684"/>
                </a:lnTo>
                <a:lnTo>
                  <a:pt x="1226098" y="327950"/>
                </a:lnTo>
                <a:lnTo>
                  <a:pt x="1207832" y="340266"/>
                </a:lnTo>
                <a:lnTo>
                  <a:pt x="11854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777868" y="540969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0455" y="3570732"/>
            <a:ext cx="21964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Purpose of use  defines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context…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450296" y="3519818"/>
            <a:ext cx="467359" cy="770890"/>
          </a:xfrm>
          <a:custGeom>
            <a:avLst/>
            <a:gdLst/>
            <a:ahLst/>
            <a:cxnLst/>
            <a:rect l="l" t="t" r="r" b="b"/>
            <a:pathLst>
              <a:path w="467360" h="770889">
                <a:moveTo>
                  <a:pt x="233553" y="0"/>
                </a:moveTo>
                <a:lnTo>
                  <a:pt x="233553" y="192582"/>
                </a:lnTo>
                <a:lnTo>
                  <a:pt x="0" y="192582"/>
                </a:lnTo>
                <a:lnTo>
                  <a:pt x="0" y="577761"/>
                </a:lnTo>
                <a:lnTo>
                  <a:pt x="233553" y="577761"/>
                </a:lnTo>
                <a:lnTo>
                  <a:pt x="233553" y="770343"/>
                </a:lnTo>
                <a:lnTo>
                  <a:pt x="467106" y="385165"/>
                </a:lnTo>
                <a:lnTo>
                  <a:pt x="23355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50296" y="3519813"/>
            <a:ext cx="467359" cy="770255"/>
          </a:xfrm>
          <a:custGeom>
            <a:avLst/>
            <a:gdLst/>
            <a:ahLst/>
            <a:cxnLst/>
            <a:rect l="l" t="t" r="r" b="b"/>
            <a:pathLst>
              <a:path w="467360" h="770254">
                <a:moveTo>
                  <a:pt x="0" y="192489"/>
                </a:moveTo>
                <a:lnTo>
                  <a:pt x="233433" y="192489"/>
                </a:lnTo>
                <a:lnTo>
                  <a:pt x="233433" y="0"/>
                </a:lnTo>
                <a:lnTo>
                  <a:pt x="466866" y="384978"/>
                </a:lnTo>
                <a:lnTo>
                  <a:pt x="233433" y="769957"/>
                </a:lnTo>
                <a:lnTo>
                  <a:pt x="233433" y="577467"/>
                </a:lnTo>
                <a:lnTo>
                  <a:pt x="0" y="577467"/>
                </a:lnTo>
                <a:lnTo>
                  <a:pt x="0" y="192489"/>
                </a:lnTo>
                <a:close/>
              </a:path>
            </a:pathLst>
          </a:custGeom>
          <a:ln w="25387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3867" y="3878540"/>
            <a:ext cx="782955" cy="2014855"/>
          </a:xfrm>
          <a:custGeom>
            <a:avLst/>
            <a:gdLst/>
            <a:ahLst/>
            <a:cxnLst/>
            <a:rect l="l" t="t" r="r" b="b"/>
            <a:pathLst>
              <a:path w="782954" h="2014854">
                <a:moveTo>
                  <a:pt x="710857" y="0"/>
                </a:moveTo>
                <a:lnTo>
                  <a:pt x="568921" y="71627"/>
                </a:lnTo>
                <a:lnTo>
                  <a:pt x="622312" y="89204"/>
                </a:lnTo>
                <a:lnTo>
                  <a:pt x="0" y="1979434"/>
                </a:lnTo>
                <a:lnTo>
                  <a:pt x="106768" y="2014588"/>
                </a:lnTo>
                <a:lnTo>
                  <a:pt x="729081" y="124358"/>
                </a:lnTo>
                <a:lnTo>
                  <a:pt x="773603" y="124358"/>
                </a:lnTo>
                <a:lnTo>
                  <a:pt x="710857" y="0"/>
                </a:lnTo>
                <a:close/>
              </a:path>
              <a:path w="782954" h="2014854">
                <a:moveTo>
                  <a:pt x="773603" y="124358"/>
                </a:moveTo>
                <a:lnTo>
                  <a:pt x="729081" y="124358"/>
                </a:lnTo>
                <a:lnTo>
                  <a:pt x="782472" y="141935"/>
                </a:lnTo>
                <a:lnTo>
                  <a:pt x="773603" y="12435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84489" y="3878512"/>
            <a:ext cx="782320" cy="2014855"/>
          </a:xfrm>
          <a:custGeom>
            <a:avLst/>
            <a:gdLst/>
            <a:ahLst/>
            <a:cxnLst/>
            <a:rect l="l" t="t" r="r" b="b"/>
            <a:pathLst>
              <a:path w="782320" h="2014854">
                <a:moveTo>
                  <a:pt x="568332" y="71668"/>
                </a:moveTo>
                <a:lnTo>
                  <a:pt x="710241" y="0"/>
                </a:lnTo>
                <a:lnTo>
                  <a:pt x="781909" y="141908"/>
                </a:lnTo>
                <a:lnTo>
                  <a:pt x="728516" y="124348"/>
                </a:lnTo>
                <a:lnTo>
                  <a:pt x="106788" y="2014805"/>
                </a:lnTo>
                <a:lnTo>
                  <a:pt x="0" y="1979685"/>
                </a:lnTo>
                <a:lnTo>
                  <a:pt x="621727" y="89228"/>
                </a:lnTo>
                <a:lnTo>
                  <a:pt x="568332" y="71668"/>
                </a:lnTo>
                <a:close/>
              </a:path>
            </a:pathLst>
          </a:custGeom>
          <a:ln w="254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72785" y="3872717"/>
            <a:ext cx="1612265" cy="1438910"/>
          </a:xfrm>
          <a:custGeom>
            <a:avLst/>
            <a:gdLst/>
            <a:ahLst/>
            <a:cxnLst/>
            <a:rect l="l" t="t" r="r" b="b"/>
            <a:pathLst>
              <a:path w="1612265" h="1438910">
                <a:moveTo>
                  <a:pt x="217429" y="126593"/>
                </a:moveTo>
                <a:lnTo>
                  <a:pt x="47269" y="126593"/>
                </a:lnTo>
                <a:lnTo>
                  <a:pt x="1537893" y="1438300"/>
                </a:lnTo>
                <a:lnTo>
                  <a:pt x="1612163" y="1353908"/>
                </a:lnTo>
                <a:lnTo>
                  <a:pt x="217429" y="126593"/>
                </a:lnTo>
                <a:close/>
              </a:path>
              <a:path w="1612265" h="1438910">
                <a:moveTo>
                  <a:pt x="158661" y="0"/>
                </a:moveTo>
                <a:lnTo>
                  <a:pt x="0" y="10134"/>
                </a:lnTo>
                <a:lnTo>
                  <a:pt x="10134" y="168782"/>
                </a:lnTo>
                <a:lnTo>
                  <a:pt x="47269" y="126593"/>
                </a:lnTo>
                <a:lnTo>
                  <a:pt x="217429" y="126593"/>
                </a:lnTo>
                <a:lnTo>
                  <a:pt x="121526" y="42202"/>
                </a:lnTo>
                <a:lnTo>
                  <a:pt x="15866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72767" y="3872727"/>
            <a:ext cx="1612265" cy="1438275"/>
          </a:xfrm>
          <a:custGeom>
            <a:avLst/>
            <a:gdLst/>
            <a:ahLst/>
            <a:cxnLst/>
            <a:rect l="l" t="t" r="r" b="b"/>
            <a:pathLst>
              <a:path w="1612265" h="1438275">
                <a:moveTo>
                  <a:pt x="10135" y="168749"/>
                </a:moveTo>
                <a:lnTo>
                  <a:pt x="0" y="10135"/>
                </a:lnTo>
                <a:lnTo>
                  <a:pt x="158612" y="0"/>
                </a:lnTo>
                <a:lnTo>
                  <a:pt x="121493" y="42186"/>
                </a:lnTo>
                <a:lnTo>
                  <a:pt x="1611815" y="1353468"/>
                </a:lnTo>
                <a:lnTo>
                  <a:pt x="1537576" y="1437843"/>
                </a:lnTo>
                <a:lnTo>
                  <a:pt x="47254" y="126562"/>
                </a:lnTo>
                <a:lnTo>
                  <a:pt x="10135" y="168749"/>
                </a:lnTo>
                <a:close/>
              </a:path>
            </a:pathLst>
          </a:custGeom>
          <a:ln w="253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14863" y="3886169"/>
            <a:ext cx="857885" cy="1475105"/>
          </a:xfrm>
          <a:custGeom>
            <a:avLst/>
            <a:gdLst/>
            <a:ahLst/>
            <a:cxnLst/>
            <a:rect l="l" t="t" r="r" b="b"/>
            <a:pathLst>
              <a:path w="857884" h="1475104">
                <a:moveTo>
                  <a:pt x="810234" y="0"/>
                </a:moveTo>
                <a:lnTo>
                  <a:pt x="658456" y="47294"/>
                </a:lnTo>
                <a:lnTo>
                  <a:pt x="708228" y="73418"/>
                </a:lnTo>
                <a:lnTo>
                  <a:pt x="0" y="1422780"/>
                </a:lnTo>
                <a:lnTo>
                  <a:pt x="99529" y="1475016"/>
                </a:lnTo>
                <a:lnTo>
                  <a:pt x="807758" y="125653"/>
                </a:lnTo>
                <a:lnTo>
                  <a:pt x="849389" y="125653"/>
                </a:lnTo>
                <a:lnTo>
                  <a:pt x="810234" y="0"/>
                </a:lnTo>
                <a:close/>
              </a:path>
              <a:path w="857884" h="1475104">
                <a:moveTo>
                  <a:pt x="849389" y="125653"/>
                </a:moveTo>
                <a:lnTo>
                  <a:pt x="807758" y="125653"/>
                </a:lnTo>
                <a:lnTo>
                  <a:pt x="857529" y="151777"/>
                </a:lnTo>
                <a:lnTo>
                  <a:pt x="849389" y="12565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14712" y="3886179"/>
            <a:ext cx="857885" cy="1475105"/>
          </a:xfrm>
          <a:custGeom>
            <a:avLst/>
            <a:gdLst/>
            <a:ahLst/>
            <a:cxnLst/>
            <a:rect l="l" t="t" r="r" b="b"/>
            <a:pathLst>
              <a:path w="857884" h="1475104">
                <a:moveTo>
                  <a:pt x="658598" y="47255"/>
                </a:moveTo>
                <a:lnTo>
                  <a:pt x="810359" y="0"/>
                </a:lnTo>
                <a:lnTo>
                  <a:pt x="857614" y="151760"/>
                </a:lnTo>
                <a:lnTo>
                  <a:pt x="807859" y="125633"/>
                </a:lnTo>
                <a:lnTo>
                  <a:pt x="99506" y="1474600"/>
                </a:lnTo>
                <a:lnTo>
                  <a:pt x="0" y="1422348"/>
                </a:lnTo>
                <a:lnTo>
                  <a:pt x="708352" y="73381"/>
                </a:lnTo>
                <a:lnTo>
                  <a:pt x="658598" y="47255"/>
                </a:lnTo>
                <a:close/>
              </a:path>
            </a:pathLst>
          </a:custGeom>
          <a:ln w="25395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54619" y="3795165"/>
            <a:ext cx="2112010" cy="2176780"/>
          </a:xfrm>
          <a:custGeom>
            <a:avLst/>
            <a:gdLst/>
            <a:ahLst/>
            <a:cxnLst/>
            <a:rect l="l" t="t" r="r" b="b"/>
            <a:pathLst>
              <a:path w="2112009" h="2176779">
                <a:moveTo>
                  <a:pt x="2109076" y="0"/>
                </a:moveTo>
                <a:lnTo>
                  <a:pt x="1950123" y="2590"/>
                </a:lnTo>
                <a:lnTo>
                  <a:pt x="1990509" y="41681"/>
                </a:lnTo>
                <a:lnTo>
                  <a:pt x="0" y="2098154"/>
                </a:lnTo>
                <a:lnTo>
                  <a:pt x="80771" y="2176335"/>
                </a:lnTo>
                <a:lnTo>
                  <a:pt x="2071281" y="119862"/>
                </a:lnTo>
                <a:lnTo>
                  <a:pt x="2111029" y="119862"/>
                </a:lnTo>
                <a:lnTo>
                  <a:pt x="2109076" y="0"/>
                </a:lnTo>
                <a:close/>
              </a:path>
              <a:path w="2112009" h="2176779">
                <a:moveTo>
                  <a:pt x="2111029" y="119862"/>
                </a:moveTo>
                <a:lnTo>
                  <a:pt x="2071281" y="119862"/>
                </a:lnTo>
                <a:lnTo>
                  <a:pt x="2111667" y="158953"/>
                </a:lnTo>
                <a:lnTo>
                  <a:pt x="2111029" y="11986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53234" y="3795218"/>
            <a:ext cx="2113280" cy="2177415"/>
          </a:xfrm>
          <a:custGeom>
            <a:avLst/>
            <a:gdLst/>
            <a:ahLst/>
            <a:cxnLst/>
            <a:rect l="l" t="t" r="r" b="b"/>
            <a:pathLst>
              <a:path w="2113279" h="2177415">
                <a:moveTo>
                  <a:pt x="1951455" y="2569"/>
                </a:moveTo>
                <a:lnTo>
                  <a:pt x="2110495" y="0"/>
                </a:lnTo>
                <a:lnTo>
                  <a:pt x="2113066" y="159040"/>
                </a:lnTo>
                <a:lnTo>
                  <a:pt x="2072663" y="119922"/>
                </a:lnTo>
                <a:lnTo>
                  <a:pt x="80805" y="2177206"/>
                </a:lnTo>
                <a:lnTo>
                  <a:pt x="0" y="2098971"/>
                </a:lnTo>
                <a:lnTo>
                  <a:pt x="1991858" y="41687"/>
                </a:lnTo>
                <a:lnTo>
                  <a:pt x="1951455" y="2569"/>
                </a:lnTo>
                <a:close/>
              </a:path>
            </a:pathLst>
          </a:custGeom>
          <a:ln w="2541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890444" y="2037588"/>
            <a:ext cx="6873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 which </a:t>
            </a:r>
            <a:r>
              <a:rPr sz="2000" spc="-5" dirty="0">
                <a:latin typeface="Arial"/>
                <a:cs typeface="Arial"/>
              </a:rPr>
              <a:t>selects relevant data and composes into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workflow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43528" y="2950464"/>
            <a:ext cx="1021079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8391" y="2987039"/>
            <a:ext cx="911351" cy="877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90987" y="2977984"/>
            <a:ext cx="926922" cy="807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0982" y="2977983"/>
            <a:ext cx="926465" cy="807720"/>
          </a:xfrm>
          <a:custGeom>
            <a:avLst/>
            <a:gdLst/>
            <a:ahLst/>
            <a:cxnLst/>
            <a:rect l="l" t="t" r="r" b="b"/>
            <a:pathLst>
              <a:path w="926464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791864" y="0"/>
                </a:lnTo>
                <a:lnTo>
                  <a:pt x="834404" y="6861"/>
                </a:lnTo>
                <a:lnTo>
                  <a:pt x="871350" y="25967"/>
                </a:lnTo>
                <a:lnTo>
                  <a:pt x="900485" y="55102"/>
                </a:lnTo>
                <a:lnTo>
                  <a:pt x="919591" y="92048"/>
                </a:lnTo>
                <a:lnTo>
                  <a:pt x="926453" y="134589"/>
                </a:lnTo>
                <a:lnTo>
                  <a:pt x="926453" y="672927"/>
                </a:lnTo>
                <a:lnTo>
                  <a:pt x="919591" y="715468"/>
                </a:lnTo>
                <a:lnTo>
                  <a:pt x="900485" y="752414"/>
                </a:lnTo>
                <a:lnTo>
                  <a:pt x="871350" y="781549"/>
                </a:lnTo>
                <a:lnTo>
                  <a:pt x="834404" y="800655"/>
                </a:lnTo>
                <a:lnTo>
                  <a:pt x="791864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385908" y="3201923"/>
            <a:ext cx="421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797296" y="2956560"/>
            <a:ext cx="1130807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27776" y="3099816"/>
            <a:ext cx="1118616" cy="6614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43854" y="298353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43855" y="2983532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965948" y="3162300"/>
            <a:ext cx="79438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90805" marR="5080" indent="-78740">
              <a:lnSpc>
                <a:spcPts val="1580"/>
              </a:lnSpc>
              <a:spcBef>
                <a:spcPts val="235"/>
              </a:spcBef>
            </a:pPr>
            <a:r>
              <a:rPr sz="1400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ommut</a:t>
            </a:r>
            <a:r>
              <a:rPr sz="1400" dirty="0">
                <a:latin typeface="Arial"/>
                <a:cs typeface="Arial"/>
              </a:rPr>
              <a:t>e 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49183" y="2950464"/>
            <a:ext cx="1130807" cy="902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37576" y="3093720"/>
            <a:ext cx="950976" cy="6644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94395" y="297798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94398" y="2977983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75266" y="3156203"/>
            <a:ext cx="67627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1303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"/>
                <a:cs typeface="Arial"/>
              </a:rPr>
              <a:t>Road  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et</a:t>
            </a:r>
            <a:r>
              <a:rPr sz="1400" dirty="0">
                <a:latin typeface="Arial"/>
                <a:cs typeface="Arial"/>
              </a:rPr>
              <a:t>w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848088" y="2950464"/>
            <a:ext cx="1130807" cy="9022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894531" y="297798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94529" y="2977983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061071" y="3262884"/>
            <a:ext cx="706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ood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28584" y="3201923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able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60584" y="3208020"/>
            <a:ext cx="9410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over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101296" y="3208020"/>
            <a:ext cx="732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du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958036" y="320802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1092200" y="429259"/>
            <a:ext cx="10010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Curated Data </a:t>
            </a:r>
            <a:r>
              <a:rPr dirty="0"/>
              <a:t>Enterprise </a:t>
            </a:r>
            <a:r>
              <a:rPr spc="-5" dirty="0"/>
              <a:t>(CDE) </a:t>
            </a:r>
            <a:r>
              <a:rPr dirty="0"/>
              <a:t>Purpose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Use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23615" y="1200403"/>
            <a:ext cx="24523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76200" marR="5080" indent="-6413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CDE </a:t>
            </a:r>
            <a:r>
              <a:rPr sz="1800" dirty="0">
                <a:latin typeface="Arial"/>
                <a:cs typeface="Arial"/>
              </a:rPr>
              <a:t>Framework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guides 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Use Case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114" y="1263319"/>
            <a:ext cx="2019541" cy="137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338" y="1272373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366799" y="536321"/>
                </a:moveTo>
                <a:lnTo>
                  <a:pt x="1147432" y="536321"/>
                </a:lnTo>
                <a:lnTo>
                  <a:pt x="1257122" y="674344"/>
                </a:lnTo>
                <a:lnTo>
                  <a:pt x="1366799" y="536321"/>
                </a:lnTo>
                <a:close/>
              </a:path>
              <a:path w="1367155" h="674369">
                <a:moveTo>
                  <a:pt x="642480" y="0"/>
                </a:moveTo>
                <a:lnTo>
                  <a:pt x="591857" y="3147"/>
                </a:lnTo>
                <a:lnTo>
                  <a:pt x="542371" y="9629"/>
                </a:lnTo>
                <a:lnTo>
                  <a:pt x="494159" y="19321"/>
                </a:lnTo>
                <a:lnTo>
                  <a:pt x="447359" y="32093"/>
                </a:lnTo>
                <a:lnTo>
                  <a:pt x="402106" y="47820"/>
                </a:lnTo>
                <a:lnTo>
                  <a:pt x="358537" y="66375"/>
                </a:lnTo>
                <a:lnTo>
                  <a:pt x="316788" y="87630"/>
                </a:lnTo>
                <a:lnTo>
                  <a:pt x="276997" y="111457"/>
                </a:lnTo>
                <a:lnTo>
                  <a:pt x="239300" y="137731"/>
                </a:lnTo>
                <a:lnTo>
                  <a:pt x="203834" y="166324"/>
                </a:lnTo>
                <a:lnTo>
                  <a:pt x="170735" y="197109"/>
                </a:lnTo>
                <a:lnTo>
                  <a:pt x="140140" y="229959"/>
                </a:lnTo>
                <a:lnTo>
                  <a:pt x="112185" y="264747"/>
                </a:lnTo>
                <a:lnTo>
                  <a:pt x="87007" y="301345"/>
                </a:lnTo>
                <a:lnTo>
                  <a:pt x="64743" y="339627"/>
                </a:lnTo>
                <a:lnTo>
                  <a:pt x="45530" y="379466"/>
                </a:lnTo>
                <a:lnTo>
                  <a:pt x="29503" y="420734"/>
                </a:lnTo>
                <a:lnTo>
                  <a:pt x="16800" y="463304"/>
                </a:lnTo>
                <a:lnTo>
                  <a:pt x="7558" y="507050"/>
                </a:lnTo>
                <a:lnTo>
                  <a:pt x="1912" y="551844"/>
                </a:lnTo>
                <a:lnTo>
                  <a:pt x="0" y="597560"/>
                </a:lnTo>
                <a:lnTo>
                  <a:pt x="126504" y="597560"/>
                </a:lnTo>
                <a:lnTo>
                  <a:pt x="128862" y="553099"/>
                </a:lnTo>
                <a:lnTo>
                  <a:pt x="135794" y="509784"/>
                </a:lnTo>
                <a:lnTo>
                  <a:pt x="147094" y="467805"/>
                </a:lnTo>
                <a:lnTo>
                  <a:pt x="162551" y="427351"/>
                </a:lnTo>
                <a:lnTo>
                  <a:pt x="181957" y="388610"/>
                </a:lnTo>
                <a:lnTo>
                  <a:pt x="205104" y="351773"/>
                </a:lnTo>
                <a:lnTo>
                  <a:pt x="231781" y="317028"/>
                </a:lnTo>
                <a:lnTo>
                  <a:pt x="261782" y="284565"/>
                </a:lnTo>
                <a:lnTo>
                  <a:pt x="294896" y="254572"/>
                </a:lnTo>
                <a:lnTo>
                  <a:pt x="330915" y="227238"/>
                </a:lnTo>
                <a:lnTo>
                  <a:pt x="369631" y="202754"/>
                </a:lnTo>
                <a:lnTo>
                  <a:pt x="410833" y="181307"/>
                </a:lnTo>
                <a:lnTo>
                  <a:pt x="454315" y="163087"/>
                </a:lnTo>
                <a:lnTo>
                  <a:pt x="499865" y="148284"/>
                </a:lnTo>
                <a:lnTo>
                  <a:pt x="547277" y="137086"/>
                </a:lnTo>
                <a:lnTo>
                  <a:pt x="596341" y="129683"/>
                </a:lnTo>
                <a:lnTo>
                  <a:pt x="646849" y="126263"/>
                </a:lnTo>
                <a:lnTo>
                  <a:pt x="1070696" y="126263"/>
                </a:lnTo>
                <a:lnTo>
                  <a:pt x="1063457" y="120929"/>
                </a:lnTo>
                <a:lnTo>
                  <a:pt x="1023420" y="95603"/>
                </a:lnTo>
                <a:lnTo>
                  <a:pt x="981331" y="72951"/>
                </a:lnTo>
                <a:lnTo>
                  <a:pt x="937345" y="53101"/>
                </a:lnTo>
                <a:lnTo>
                  <a:pt x="891622" y="36181"/>
                </a:lnTo>
                <a:lnTo>
                  <a:pt x="844320" y="22318"/>
                </a:lnTo>
                <a:lnTo>
                  <a:pt x="795597" y="11640"/>
                </a:lnTo>
                <a:lnTo>
                  <a:pt x="745610" y="4276"/>
                </a:lnTo>
                <a:lnTo>
                  <a:pt x="694519" y="353"/>
                </a:lnTo>
                <a:lnTo>
                  <a:pt x="642480" y="0"/>
                </a:lnTo>
                <a:close/>
              </a:path>
              <a:path w="1367155" h="674369">
                <a:moveTo>
                  <a:pt x="1070696" y="126263"/>
                </a:moveTo>
                <a:lnTo>
                  <a:pt x="646849" y="126263"/>
                </a:lnTo>
                <a:lnTo>
                  <a:pt x="699960" y="127126"/>
                </a:lnTo>
                <a:lnTo>
                  <a:pt x="751790" y="132445"/>
                </a:lnTo>
                <a:lnTo>
                  <a:pt x="802082" y="142017"/>
                </a:lnTo>
                <a:lnTo>
                  <a:pt x="850576" y="155636"/>
                </a:lnTo>
                <a:lnTo>
                  <a:pt x="897013" y="173100"/>
                </a:lnTo>
                <a:lnTo>
                  <a:pt x="941135" y="194204"/>
                </a:lnTo>
                <a:lnTo>
                  <a:pt x="982683" y="218746"/>
                </a:lnTo>
                <a:lnTo>
                  <a:pt x="1021398" y="246520"/>
                </a:lnTo>
                <a:lnTo>
                  <a:pt x="1057022" y="277323"/>
                </a:lnTo>
                <a:lnTo>
                  <a:pt x="1089296" y="310951"/>
                </a:lnTo>
                <a:lnTo>
                  <a:pt x="1117961" y="347201"/>
                </a:lnTo>
                <a:lnTo>
                  <a:pt x="1142759" y="385868"/>
                </a:lnTo>
                <a:lnTo>
                  <a:pt x="1163431" y="426749"/>
                </a:lnTo>
                <a:lnTo>
                  <a:pt x="1179718" y="469640"/>
                </a:lnTo>
                <a:lnTo>
                  <a:pt x="1191361" y="514337"/>
                </a:lnTo>
                <a:lnTo>
                  <a:pt x="1194562" y="536321"/>
                </a:lnTo>
                <a:lnTo>
                  <a:pt x="1322146" y="536321"/>
                </a:lnTo>
                <a:lnTo>
                  <a:pt x="1316101" y="493090"/>
                </a:lnTo>
                <a:lnTo>
                  <a:pt x="1305293" y="448064"/>
                </a:lnTo>
                <a:lnTo>
                  <a:pt x="1290852" y="404433"/>
                </a:lnTo>
                <a:lnTo>
                  <a:pt x="1272934" y="362324"/>
                </a:lnTo>
                <a:lnTo>
                  <a:pt x="1251699" y="321865"/>
                </a:lnTo>
                <a:lnTo>
                  <a:pt x="1227303" y="283184"/>
                </a:lnTo>
                <a:lnTo>
                  <a:pt x="1199905" y="246409"/>
                </a:lnTo>
                <a:lnTo>
                  <a:pt x="1169664" y="211668"/>
                </a:lnTo>
                <a:lnTo>
                  <a:pt x="1136737" y="179089"/>
                </a:lnTo>
                <a:lnTo>
                  <a:pt x="1101281" y="148800"/>
                </a:lnTo>
                <a:lnTo>
                  <a:pt x="1070696" y="126263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574" y="1263319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2E5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574" y="1450225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09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A887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574" y="1635683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1905" y="1264043"/>
            <a:ext cx="219075" cy="1376045"/>
          </a:xfrm>
          <a:custGeom>
            <a:avLst/>
            <a:gdLst/>
            <a:ahLst/>
            <a:cxnLst/>
            <a:rect l="l" t="t" r="r" b="b"/>
            <a:pathLst>
              <a:path w="219075" h="1376045">
                <a:moveTo>
                  <a:pt x="0" y="1375562"/>
                </a:moveTo>
                <a:lnTo>
                  <a:pt x="219036" y="1375562"/>
                </a:lnTo>
                <a:lnTo>
                  <a:pt x="219036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A0B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38986" y="1536827"/>
            <a:ext cx="125730" cy="829310"/>
          </a:xfrm>
          <a:prstGeom prst="rect">
            <a:avLst/>
          </a:prstGeom>
        </p:spPr>
        <p:txBody>
          <a:bodyPr vert="vert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Equity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70" dirty="0">
                <a:solidFill>
                  <a:srgbClr val="FFFFFF"/>
                </a:solidFill>
                <a:latin typeface="Arial"/>
                <a:cs typeface="Arial"/>
              </a:rPr>
              <a:t>Ethics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762" y="1943794"/>
            <a:ext cx="1367155" cy="674370"/>
          </a:xfrm>
          <a:custGeom>
            <a:avLst/>
            <a:gdLst/>
            <a:ahLst/>
            <a:cxnLst/>
            <a:rect l="l" t="t" r="r" b="b"/>
            <a:pathLst>
              <a:path w="1367155" h="674369">
                <a:moveTo>
                  <a:pt x="172224" y="138023"/>
                </a:moveTo>
                <a:lnTo>
                  <a:pt x="44653" y="138023"/>
                </a:lnTo>
                <a:lnTo>
                  <a:pt x="50698" y="181254"/>
                </a:lnTo>
                <a:lnTo>
                  <a:pt x="61505" y="226279"/>
                </a:lnTo>
                <a:lnTo>
                  <a:pt x="75947" y="269911"/>
                </a:lnTo>
                <a:lnTo>
                  <a:pt x="93864" y="312020"/>
                </a:lnTo>
                <a:lnTo>
                  <a:pt x="115100" y="352479"/>
                </a:lnTo>
                <a:lnTo>
                  <a:pt x="139496" y="391159"/>
                </a:lnTo>
                <a:lnTo>
                  <a:pt x="166893" y="427934"/>
                </a:lnTo>
                <a:lnTo>
                  <a:pt x="197135" y="462675"/>
                </a:lnTo>
                <a:lnTo>
                  <a:pt x="230062" y="495254"/>
                </a:lnTo>
                <a:lnTo>
                  <a:pt x="265517" y="525543"/>
                </a:lnTo>
                <a:lnTo>
                  <a:pt x="303342" y="553415"/>
                </a:lnTo>
                <a:lnTo>
                  <a:pt x="343378" y="578740"/>
                </a:lnTo>
                <a:lnTo>
                  <a:pt x="385468" y="601392"/>
                </a:lnTo>
                <a:lnTo>
                  <a:pt x="429453" y="621242"/>
                </a:lnTo>
                <a:lnTo>
                  <a:pt x="475176" y="638163"/>
                </a:lnTo>
                <a:lnTo>
                  <a:pt x="522478" y="652026"/>
                </a:lnTo>
                <a:lnTo>
                  <a:pt x="571201" y="662704"/>
                </a:lnTo>
                <a:lnTo>
                  <a:pt x="621188" y="670068"/>
                </a:lnTo>
                <a:lnTo>
                  <a:pt x="672280" y="673991"/>
                </a:lnTo>
                <a:lnTo>
                  <a:pt x="724319" y="674344"/>
                </a:lnTo>
                <a:lnTo>
                  <a:pt x="774942" y="671197"/>
                </a:lnTo>
                <a:lnTo>
                  <a:pt x="824428" y="664714"/>
                </a:lnTo>
                <a:lnTo>
                  <a:pt x="872639" y="655023"/>
                </a:lnTo>
                <a:lnTo>
                  <a:pt x="919440" y="642250"/>
                </a:lnTo>
                <a:lnTo>
                  <a:pt x="964693" y="626523"/>
                </a:lnTo>
                <a:lnTo>
                  <a:pt x="1008262" y="607969"/>
                </a:lnTo>
                <a:lnTo>
                  <a:pt x="1050010" y="586714"/>
                </a:lnTo>
                <a:lnTo>
                  <a:pt x="1089801" y="562886"/>
                </a:lnTo>
                <a:lnTo>
                  <a:pt x="1111044" y="548081"/>
                </a:lnTo>
                <a:lnTo>
                  <a:pt x="719950" y="548081"/>
                </a:lnTo>
                <a:lnTo>
                  <a:pt x="666839" y="547217"/>
                </a:lnTo>
                <a:lnTo>
                  <a:pt x="615008" y="541898"/>
                </a:lnTo>
                <a:lnTo>
                  <a:pt x="564716" y="532327"/>
                </a:lnTo>
                <a:lnTo>
                  <a:pt x="516223" y="518707"/>
                </a:lnTo>
                <a:lnTo>
                  <a:pt x="469785" y="501244"/>
                </a:lnTo>
                <a:lnTo>
                  <a:pt x="425663" y="480139"/>
                </a:lnTo>
                <a:lnTo>
                  <a:pt x="384115" y="455598"/>
                </a:lnTo>
                <a:lnTo>
                  <a:pt x="345399" y="427824"/>
                </a:lnTo>
                <a:lnTo>
                  <a:pt x="309774" y="397021"/>
                </a:lnTo>
                <a:lnTo>
                  <a:pt x="277499" y="363393"/>
                </a:lnTo>
                <a:lnTo>
                  <a:pt x="248832" y="327143"/>
                </a:lnTo>
                <a:lnTo>
                  <a:pt x="224033" y="288476"/>
                </a:lnTo>
                <a:lnTo>
                  <a:pt x="203359" y="247595"/>
                </a:lnTo>
                <a:lnTo>
                  <a:pt x="187070" y="204704"/>
                </a:lnTo>
                <a:lnTo>
                  <a:pt x="175425" y="160007"/>
                </a:lnTo>
                <a:lnTo>
                  <a:pt x="172224" y="138023"/>
                </a:lnTo>
                <a:close/>
              </a:path>
              <a:path w="1367155" h="674369">
                <a:moveTo>
                  <a:pt x="1366799" y="76784"/>
                </a:moveTo>
                <a:lnTo>
                  <a:pt x="1240294" y="76784"/>
                </a:lnTo>
                <a:lnTo>
                  <a:pt x="1237937" y="121245"/>
                </a:lnTo>
                <a:lnTo>
                  <a:pt x="1231004" y="164560"/>
                </a:lnTo>
                <a:lnTo>
                  <a:pt x="1219705" y="206539"/>
                </a:lnTo>
                <a:lnTo>
                  <a:pt x="1204247" y="246993"/>
                </a:lnTo>
                <a:lnTo>
                  <a:pt x="1184841" y="285733"/>
                </a:lnTo>
                <a:lnTo>
                  <a:pt x="1161695" y="322570"/>
                </a:lnTo>
                <a:lnTo>
                  <a:pt x="1135017" y="357315"/>
                </a:lnTo>
                <a:lnTo>
                  <a:pt x="1105017" y="389779"/>
                </a:lnTo>
                <a:lnTo>
                  <a:pt x="1071902" y="419772"/>
                </a:lnTo>
                <a:lnTo>
                  <a:pt x="1035883" y="447105"/>
                </a:lnTo>
                <a:lnTo>
                  <a:pt x="997168" y="471590"/>
                </a:lnTo>
                <a:lnTo>
                  <a:pt x="955965" y="493037"/>
                </a:lnTo>
                <a:lnTo>
                  <a:pt x="912484" y="511256"/>
                </a:lnTo>
                <a:lnTo>
                  <a:pt x="866933" y="526060"/>
                </a:lnTo>
                <a:lnTo>
                  <a:pt x="819521" y="537258"/>
                </a:lnTo>
                <a:lnTo>
                  <a:pt x="770457" y="544661"/>
                </a:lnTo>
                <a:lnTo>
                  <a:pt x="719950" y="548081"/>
                </a:lnTo>
                <a:lnTo>
                  <a:pt x="1111044" y="548081"/>
                </a:lnTo>
                <a:lnTo>
                  <a:pt x="1162964" y="508019"/>
                </a:lnTo>
                <a:lnTo>
                  <a:pt x="1196064" y="477234"/>
                </a:lnTo>
                <a:lnTo>
                  <a:pt x="1226659" y="444384"/>
                </a:lnTo>
                <a:lnTo>
                  <a:pt x="1254614" y="409597"/>
                </a:lnTo>
                <a:lnTo>
                  <a:pt x="1279791" y="372999"/>
                </a:lnTo>
                <a:lnTo>
                  <a:pt x="1302055" y="334716"/>
                </a:lnTo>
                <a:lnTo>
                  <a:pt x="1321269" y="294878"/>
                </a:lnTo>
                <a:lnTo>
                  <a:pt x="1337295" y="253610"/>
                </a:lnTo>
                <a:lnTo>
                  <a:pt x="1349998" y="211039"/>
                </a:lnTo>
                <a:lnTo>
                  <a:pt x="1359241" y="167293"/>
                </a:lnTo>
                <a:lnTo>
                  <a:pt x="1364887" y="122499"/>
                </a:lnTo>
                <a:lnTo>
                  <a:pt x="1366799" y="76784"/>
                </a:lnTo>
                <a:close/>
              </a:path>
              <a:path w="1367155" h="674369">
                <a:moveTo>
                  <a:pt x="109677" y="0"/>
                </a:moveTo>
                <a:lnTo>
                  <a:pt x="0" y="138023"/>
                </a:lnTo>
                <a:lnTo>
                  <a:pt x="219367" y="138023"/>
                </a:lnTo>
                <a:lnTo>
                  <a:pt x="109677" y="0"/>
                </a:lnTo>
                <a:close/>
              </a:path>
            </a:pathLst>
          </a:custGeom>
          <a:solidFill>
            <a:srgbClr val="7F7F7F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311" y="2022646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0" y="0"/>
                </a:moveTo>
                <a:lnTo>
                  <a:pt x="2016620" y="0"/>
                </a:lnTo>
              </a:path>
            </a:pathLst>
          </a:custGeom>
          <a:ln w="102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579" y="2022648"/>
            <a:ext cx="2017395" cy="0"/>
          </a:xfrm>
          <a:custGeom>
            <a:avLst/>
            <a:gdLst/>
            <a:ahLst/>
            <a:cxnLst/>
            <a:rect l="l" t="t" r="r" b="b"/>
            <a:pathLst>
              <a:path w="2017395">
                <a:moveTo>
                  <a:pt x="0" y="0"/>
                </a:moveTo>
                <a:lnTo>
                  <a:pt x="2017270" y="0"/>
                </a:lnTo>
              </a:path>
            </a:pathLst>
          </a:custGeom>
          <a:ln w="1167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574" y="2123414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609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574" y="2310320"/>
            <a:ext cx="2018664" cy="143510"/>
          </a:xfrm>
          <a:custGeom>
            <a:avLst/>
            <a:gdLst/>
            <a:ahLst/>
            <a:cxnLst/>
            <a:rect l="l" t="t" r="r" b="b"/>
            <a:pathLst>
              <a:path w="2018664" h="143510">
                <a:moveTo>
                  <a:pt x="0" y="143103"/>
                </a:moveTo>
                <a:lnTo>
                  <a:pt x="2018080" y="143103"/>
                </a:lnTo>
                <a:lnTo>
                  <a:pt x="2018080" y="0"/>
                </a:lnTo>
                <a:lnTo>
                  <a:pt x="0" y="0"/>
                </a:lnTo>
                <a:lnTo>
                  <a:pt x="0" y="143103"/>
                </a:lnTo>
                <a:close/>
              </a:path>
            </a:pathLst>
          </a:custGeom>
          <a:solidFill>
            <a:srgbClr val="DC5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30" y="1263319"/>
            <a:ext cx="220979" cy="1376045"/>
          </a:xfrm>
          <a:custGeom>
            <a:avLst/>
            <a:gdLst/>
            <a:ahLst/>
            <a:cxnLst/>
            <a:rect l="l" t="t" r="r" b="b"/>
            <a:pathLst>
              <a:path w="220979" h="1376045">
                <a:moveTo>
                  <a:pt x="0" y="1375562"/>
                </a:moveTo>
                <a:lnTo>
                  <a:pt x="220497" y="1375562"/>
                </a:lnTo>
                <a:lnTo>
                  <a:pt x="220497" y="0"/>
                </a:lnTo>
                <a:lnTo>
                  <a:pt x="0" y="0"/>
                </a:lnTo>
                <a:lnTo>
                  <a:pt x="0" y="1375562"/>
                </a:lnTo>
                <a:close/>
              </a:path>
            </a:pathLst>
          </a:custGeom>
          <a:solidFill>
            <a:srgbClr val="701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1377" y="1380137"/>
            <a:ext cx="125730" cy="114173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Dissemination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114" y="1254997"/>
            <a:ext cx="2019935" cy="1184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Use: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Questions </a:t>
            </a:r>
            <a:r>
              <a:rPr sz="400" spc="1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00" spc="-1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Arial"/>
                <a:cs typeface="Arial"/>
              </a:rPr>
              <a:t>Hypotheses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Discovery </a:t>
            </a:r>
            <a:r>
              <a:rPr sz="550" spc="-15" dirty="0">
                <a:solidFill>
                  <a:srgbClr val="FFFFFF"/>
                </a:solidFill>
                <a:latin typeface="Arial"/>
                <a:cs typeface="Arial"/>
              </a:rPr>
              <a:t>[Inventory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550" spc="-35" dirty="0">
                <a:solidFill>
                  <a:srgbClr val="FFFFFF"/>
                </a:solidFill>
                <a:latin typeface="Arial"/>
                <a:cs typeface="Arial"/>
              </a:rPr>
              <a:t>Screening </a:t>
            </a:r>
            <a:r>
              <a:rPr sz="550" spc="8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5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Arial"/>
                <a:cs typeface="Arial"/>
              </a:rPr>
              <a:t>Acquisition]</a:t>
            </a:r>
            <a:endParaRPr sz="5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690"/>
              </a:spcBef>
            </a:pPr>
            <a:r>
              <a:rPr sz="650" b="1" spc="-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Ingestion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6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6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650">
              <a:latin typeface="Arial"/>
              <a:cs typeface="Arial"/>
            </a:endParaRPr>
          </a:p>
          <a:p>
            <a:pPr marL="31115" algn="ctr">
              <a:lnSpc>
                <a:spcPts val="810"/>
              </a:lnSpc>
              <a:spcBef>
                <a:spcPts val="610"/>
              </a:spcBef>
            </a:pPr>
            <a:r>
              <a:rPr sz="700" b="1" spc="-25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7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404040"/>
                </a:solidFill>
                <a:latin typeface="Arial"/>
                <a:cs typeface="Arial"/>
              </a:rPr>
              <a:t>Wrangling</a:t>
            </a:r>
            <a:endParaRPr sz="700">
              <a:latin typeface="Arial"/>
              <a:cs typeface="Arial"/>
            </a:endParaRPr>
          </a:p>
          <a:p>
            <a:pPr marL="31115" algn="ctr">
              <a:lnSpc>
                <a:spcPts val="450"/>
              </a:lnSpc>
            </a:pPr>
            <a:r>
              <a:rPr sz="400" spc="-10" dirty="0">
                <a:solidFill>
                  <a:srgbClr val="404040"/>
                </a:solidFill>
                <a:latin typeface="Arial"/>
                <a:cs typeface="Arial"/>
              </a:rPr>
              <a:t>Profiling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Preparation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404040"/>
                </a:solidFill>
                <a:latin typeface="Arial"/>
                <a:cs typeface="Arial"/>
              </a:rPr>
              <a:t>Linkage</a:t>
            </a:r>
            <a:r>
              <a:rPr sz="4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" spc="65" dirty="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sz="400" spc="-15" dirty="0">
                <a:solidFill>
                  <a:srgbClr val="404040"/>
                </a:solidFill>
                <a:latin typeface="Arial"/>
                <a:cs typeface="Arial"/>
              </a:rPr>
              <a:t> Exploration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Fitness-for-Purpose</a:t>
            </a:r>
            <a:endParaRPr sz="65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  <a:spcBef>
                <a:spcPts val="705"/>
              </a:spcBef>
            </a:pP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sz="650" b="1" spc="-65" dirty="0">
                <a:solidFill>
                  <a:srgbClr val="FFFFFF"/>
                </a:solidFill>
                <a:latin typeface="Arial"/>
                <a:cs typeface="Arial"/>
              </a:rPr>
              <a:t>Analyses </a:t>
            </a:r>
            <a:r>
              <a:rPr sz="650" b="1" spc="-2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650" b="1" spc="-5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" b="1" spc="-5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17400" y="5392680"/>
            <a:ext cx="1794510" cy="344805"/>
          </a:xfrm>
          <a:custGeom>
            <a:avLst/>
            <a:gdLst/>
            <a:ahLst/>
            <a:cxnLst/>
            <a:rect l="l" t="t" r="r" b="b"/>
            <a:pathLst>
              <a:path w="1794510" h="344804">
                <a:moveTo>
                  <a:pt x="0" y="57464"/>
                </a:moveTo>
                <a:lnTo>
                  <a:pt x="4515" y="35096"/>
                </a:lnTo>
                <a:lnTo>
                  <a:pt x="16830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736450" y="0"/>
                </a:lnTo>
                <a:lnTo>
                  <a:pt x="1758817" y="4515"/>
                </a:lnTo>
                <a:lnTo>
                  <a:pt x="1777083" y="16831"/>
                </a:lnTo>
                <a:lnTo>
                  <a:pt x="1789398" y="35096"/>
                </a:lnTo>
                <a:lnTo>
                  <a:pt x="1793914" y="57464"/>
                </a:lnTo>
                <a:lnTo>
                  <a:pt x="1793914" y="287316"/>
                </a:lnTo>
                <a:lnTo>
                  <a:pt x="1789398" y="309684"/>
                </a:lnTo>
                <a:lnTo>
                  <a:pt x="1777083" y="327950"/>
                </a:lnTo>
                <a:lnTo>
                  <a:pt x="1758817" y="340265"/>
                </a:lnTo>
                <a:lnTo>
                  <a:pt x="1736450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9859" y="5425046"/>
            <a:ext cx="451558" cy="30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17400" y="5974801"/>
            <a:ext cx="1362710" cy="344805"/>
          </a:xfrm>
          <a:custGeom>
            <a:avLst/>
            <a:gdLst/>
            <a:ahLst/>
            <a:cxnLst/>
            <a:rect l="l" t="t" r="r" b="b"/>
            <a:pathLst>
              <a:path w="136271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305191" y="0"/>
                </a:lnTo>
                <a:lnTo>
                  <a:pt x="1327558" y="4515"/>
                </a:lnTo>
                <a:lnTo>
                  <a:pt x="1345824" y="16830"/>
                </a:lnTo>
                <a:lnTo>
                  <a:pt x="1358139" y="35096"/>
                </a:lnTo>
                <a:lnTo>
                  <a:pt x="1362655" y="57464"/>
                </a:lnTo>
                <a:lnTo>
                  <a:pt x="1362655" y="287316"/>
                </a:lnTo>
                <a:lnTo>
                  <a:pt x="1358139" y="309684"/>
                </a:lnTo>
                <a:lnTo>
                  <a:pt x="1345824" y="327950"/>
                </a:lnTo>
                <a:lnTo>
                  <a:pt x="1327558" y="340265"/>
                </a:lnTo>
                <a:lnTo>
                  <a:pt x="1305191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0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22206" y="5963043"/>
            <a:ext cx="346631" cy="346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11912" y="5387873"/>
            <a:ext cx="1037590" cy="344805"/>
          </a:xfrm>
          <a:custGeom>
            <a:avLst/>
            <a:gdLst/>
            <a:ahLst/>
            <a:cxnLst/>
            <a:rect l="l" t="t" r="r" b="b"/>
            <a:pathLst>
              <a:path w="1037589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979942" y="0"/>
                </a:lnTo>
                <a:lnTo>
                  <a:pt x="1002309" y="4515"/>
                </a:lnTo>
                <a:lnTo>
                  <a:pt x="1020575" y="16831"/>
                </a:lnTo>
                <a:lnTo>
                  <a:pt x="1032890" y="35096"/>
                </a:lnTo>
                <a:lnTo>
                  <a:pt x="1037406" y="57464"/>
                </a:lnTo>
                <a:lnTo>
                  <a:pt x="1037406" y="287316"/>
                </a:lnTo>
                <a:lnTo>
                  <a:pt x="1032890" y="309684"/>
                </a:lnTo>
                <a:lnTo>
                  <a:pt x="1020575" y="327950"/>
                </a:lnTo>
                <a:lnTo>
                  <a:pt x="1002309" y="340265"/>
                </a:lnTo>
                <a:lnTo>
                  <a:pt x="979942" y="344781"/>
                </a:lnTo>
                <a:lnTo>
                  <a:pt x="57464" y="344781"/>
                </a:lnTo>
                <a:lnTo>
                  <a:pt x="35096" y="340265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8199" y="5407304"/>
            <a:ext cx="280891" cy="280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27803" y="5974800"/>
            <a:ext cx="1701800" cy="344805"/>
          </a:xfrm>
          <a:custGeom>
            <a:avLst/>
            <a:gdLst/>
            <a:ahLst/>
            <a:cxnLst/>
            <a:rect l="l" t="t" r="r" b="b"/>
            <a:pathLst>
              <a:path w="1701800" h="344804">
                <a:moveTo>
                  <a:pt x="0" y="57464"/>
                </a:moveTo>
                <a:lnTo>
                  <a:pt x="4515" y="35096"/>
                </a:lnTo>
                <a:lnTo>
                  <a:pt x="16830" y="16830"/>
                </a:lnTo>
                <a:lnTo>
                  <a:pt x="35096" y="4515"/>
                </a:lnTo>
                <a:lnTo>
                  <a:pt x="57464" y="0"/>
                </a:lnTo>
                <a:lnTo>
                  <a:pt x="1644241" y="0"/>
                </a:lnTo>
                <a:lnTo>
                  <a:pt x="1666608" y="4515"/>
                </a:lnTo>
                <a:lnTo>
                  <a:pt x="1684873" y="16830"/>
                </a:lnTo>
                <a:lnTo>
                  <a:pt x="1697188" y="35096"/>
                </a:lnTo>
                <a:lnTo>
                  <a:pt x="1701704" y="57464"/>
                </a:lnTo>
                <a:lnTo>
                  <a:pt x="1701704" y="287317"/>
                </a:lnTo>
                <a:lnTo>
                  <a:pt x="1697188" y="309685"/>
                </a:lnTo>
                <a:lnTo>
                  <a:pt x="1684873" y="327951"/>
                </a:lnTo>
                <a:lnTo>
                  <a:pt x="1666608" y="340266"/>
                </a:lnTo>
                <a:lnTo>
                  <a:pt x="1644241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0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5528" y="6010655"/>
            <a:ext cx="265175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454716" y="6033516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39599" y="5434327"/>
            <a:ext cx="298804" cy="288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9531" y="5395035"/>
            <a:ext cx="1569085" cy="344805"/>
          </a:xfrm>
          <a:custGeom>
            <a:avLst/>
            <a:gdLst/>
            <a:ahLst/>
            <a:cxnLst/>
            <a:rect l="l" t="t" r="r" b="b"/>
            <a:pathLst>
              <a:path w="1569084" h="344804">
                <a:moveTo>
                  <a:pt x="0" y="57464"/>
                </a:moveTo>
                <a:lnTo>
                  <a:pt x="4515" y="35096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511394" y="0"/>
                </a:lnTo>
                <a:lnTo>
                  <a:pt x="1533762" y="4515"/>
                </a:lnTo>
                <a:lnTo>
                  <a:pt x="1552028" y="16831"/>
                </a:lnTo>
                <a:lnTo>
                  <a:pt x="1564343" y="35096"/>
                </a:lnTo>
                <a:lnTo>
                  <a:pt x="1568859" y="57464"/>
                </a:lnTo>
                <a:lnTo>
                  <a:pt x="1568859" y="287317"/>
                </a:lnTo>
                <a:lnTo>
                  <a:pt x="1564343" y="309685"/>
                </a:lnTo>
                <a:lnTo>
                  <a:pt x="1552028" y="327951"/>
                </a:lnTo>
                <a:lnTo>
                  <a:pt x="1533762" y="340266"/>
                </a:lnTo>
                <a:lnTo>
                  <a:pt x="1511394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1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2298" y="5761271"/>
            <a:ext cx="750163" cy="75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58539" y="5973200"/>
            <a:ext cx="1494790" cy="344805"/>
          </a:xfrm>
          <a:custGeom>
            <a:avLst/>
            <a:gdLst/>
            <a:ahLst/>
            <a:cxnLst/>
            <a:rect l="l" t="t" r="r" b="b"/>
            <a:pathLst>
              <a:path w="1494790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436982" y="0"/>
                </a:lnTo>
                <a:lnTo>
                  <a:pt x="1459351" y="4515"/>
                </a:lnTo>
                <a:lnTo>
                  <a:pt x="1477617" y="16831"/>
                </a:lnTo>
                <a:lnTo>
                  <a:pt x="1489932" y="35097"/>
                </a:lnTo>
                <a:lnTo>
                  <a:pt x="1494448" y="57465"/>
                </a:lnTo>
                <a:lnTo>
                  <a:pt x="1494448" y="287316"/>
                </a:lnTo>
                <a:lnTo>
                  <a:pt x="1489932" y="309684"/>
                </a:lnTo>
                <a:lnTo>
                  <a:pt x="1477617" y="327950"/>
                </a:lnTo>
                <a:lnTo>
                  <a:pt x="1459351" y="340266"/>
                </a:lnTo>
                <a:lnTo>
                  <a:pt x="1436982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69906" y="5405069"/>
            <a:ext cx="310692" cy="310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79465" y="5372094"/>
            <a:ext cx="1426210" cy="344805"/>
          </a:xfrm>
          <a:custGeom>
            <a:avLst/>
            <a:gdLst/>
            <a:ahLst/>
            <a:cxnLst/>
            <a:rect l="l" t="t" r="r" b="b"/>
            <a:pathLst>
              <a:path w="1426209" h="344804">
                <a:moveTo>
                  <a:pt x="0" y="57464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6" y="4515"/>
                </a:lnTo>
                <a:lnTo>
                  <a:pt x="57464" y="0"/>
                </a:lnTo>
                <a:lnTo>
                  <a:pt x="1368126" y="0"/>
                </a:lnTo>
                <a:lnTo>
                  <a:pt x="1390494" y="4515"/>
                </a:lnTo>
                <a:lnTo>
                  <a:pt x="1408760" y="16831"/>
                </a:lnTo>
                <a:lnTo>
                  <a:pt x="1421075" y="35097"/>
                </a:lnTo>
                <a:lnTo>
                  <a:pt x="1425591" y="57464"/>
                </a:lnTo>
                <a:lnTo>
                  <a:pt x="1425591" y="287317"/>
                </a:lnTo>
                <a:lnTo>
                  <a:pt x="1421075" y="309685"/>
                </a:lnTo>
                <a:lnTo>
                  <a:pt x="1408760" y="327950"/>
                </a:lnTo>
                <a:lnTo>
                  <a:pt x="1390494" y="340266"/>
                </a:lnTo>
                <a:lnTo>
                  <a:pt x="1368126" y="344782"/>
                </a:lnTo>
                <a:lnTo>
                  <a:pt x="57464" y="344782"/>
                </a:lnTo>
                <a:lnTo>
                  <a:pt x="35096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4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97304" y="5394452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Policies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426" y="5963043"/>
            <a:ext cx="335380" cy="335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60129" y="5964336"/>
            <a:ext cx="1828164" cy="344805"/>
          </a:xfrm>
          <a:custGeom>
            <a:avLst/>
            <a:gdLst/>
            <a:ahLst/>
            <a:cxnLst/>
            <a:rect l="l" t="t" r="r" b="b"/>
            <a:pathLst>
              <a:path w="1828165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4" y="0"/>
                </a:lnTo>
                <a:lnTo>
                  <a:pt x="1770539" y="0"/>
                </a:lnTo>
                <a:lnTo>
                  <a:pt x="1792907" y="4515"/>
                </a:lnTo>
                <a:lnTo>
                  <a:pt x="1811173" y="16831"/>
                </a:lnTo>
                <a:lnTo>
                  <a:pt x="1823488" y="35097"/>
                </a:lnTo>
                <a:lnTo>
                  <a:pt x="1828004" y="57465"/>
                </a:lnTo>
                <a:lnTo>
                  <a:pt x="1828004" y="287317"/>
                </a:lnTo>
                <a:lnTo>
                  <a:pt x="1823488" y="309685"/>
                </a:lnTo>
                <a:lnTo>
                  <a:pt x="1811173" y="327950"/>
                </a:lnTo>
                <a:lnTo>
                  <a:pt x="1792907" y="340266"/>
                </a:lnTo>
                <a:lnTo>
                  <a:pt x="1770539" y="344782"/>
                </a:lnTo>
                <a:lnTo>
                  <a:pt x="57464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5"/>
                </a:lnTo>
                <a:lnTo>
                  <a:pt x="0" y="287317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98606" y="598576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28799" y="5396114"/>
            <a:ext cx="387961" cy="339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91780" y="5387309"/>
            <a:ext cx="1243330" cy="344805"/>
          </a:xfrm>
          <a:custGeom>
            <a:avLst/>
            <a:gdLst/>
            <a:ahLst/>
            <a:cxnLst/>
            <a:rect l="l" t="t" r="r" b="b"/>
            <a:pathLst>
              <a:path w="1243329" h="344804">
                <a:moveTo>
                  <a:pt x="0" y="57465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5" y="0"/>
                </a:lnTo>
                <a:lnTo>
                  <a:pt x="1185465" y="0"/>
                </a:lnTo>
                <a:lnTo>
                  <a:pt x="1207832" y="4515"/>
                </a:lnTo>
                <a:lnTo>
                  <a:pt x="1226098" y="16831"/>
                </a:lnTo>
                <a:lnTo>
                  <a:pt x="1238413" y="35097"/>
                </a:lnTo>
                <a:lnTo>
                  <a:pt x="1242929" y="57465"/>
                </a:lnTo>
                <a:lnTo>
                  <a:pt x="1242929" y="287316"/>
                </a:lnTo>
                <a:lnTo>
                  <a:pt x="1238413" y="309684"/>
                </a:lnTo>
                <a:lnTo>
                  <a:pt x="1226098" y="327950"/>
                </a:lnTo>
                <a:lnTo>
                  <a:pt x="1207832" y="340266"/>
                </a:lnTo>
                <a:lnTo>
                  <a:pt x="1185465" y="344782"/>
                </a:lnTo>
                <a:lnTo>
                  <a:pt x="57465" y="344782"/>
                </a:lnTo>
                <a:lnTo>
                  <a:pt x="35097" y="340266"/>
                </a:lnTo>
                <a:lnTo>
                  <a:pt x="16831" y="327950"/>
                </a:lnTo>
                <a:lnTo>
                  <a:pt x="4515" y="309684"/>
                </a:lnTo>
                <a:lnTo>
                  <a:pt x="0" y="287316"/>
                </a:lnTo>
                <a:lnTo>
                  <a:pt x="0" y="57465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777868" y="540969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43528" y="2950464"/>
            <a:ext cx="1021079" cy="902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8391" y="2987039"/>
            <a:ext cx="911351" cy="877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90987" y="2977984"/>
            <a:ext cx="926922" cy="807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90982" y="2977983"/>
            <a:ext cx="926465" cy="807720"/>
          </a:xfrm>
          <a:custGeom>
            <a:avLst/>
            <a:gdLst/>
            <a:ahLst/>
            <a:cxnLst/>
            <a:rect l="l" t="t" r="r" b="b"/>
            <a:pathLst>
              <a:path w="926464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791864" y="0"/>
                </a:lnTo>
                <a:lnTo>
                  <a:pt x="834404" y="6861"/>
                </a:lnTo>
                <a:lnTo>
                  <a:pt x="871350" y="25967"/>
                </a:lnTo>
                <a:lnTo>
                  <a:pt x="900485" y="55102"/>
                </a:lnTo>
                <a:lnTo>
                  <a:pt x="919591" y="92048"/>
                </a:lnTo>
                <a:lnTo>
                  <a:pt x="926453" y="134589"/>
                </a:lnTo>
                <a:lnTo>
                  <a:pt x="926453" y="672927"/>
                </a:lnTo>
                <a:lnTo>
                  <a:pt x="919591" y="715468"/>
                </a:lnTo>
                <a:lnTo>
                  <a:pt x="900485" y="752414"/>
                </a:lnTo>
                <a:lnTo>
                  <a:pt x="871350" y="781549"/>
                </a:lnTo>
                <a:lnTo>
                  <a:pt x="834404" y="800655"/>
                </a:lnTo>
                <a:lnTo>
                  <a:pt x="791864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385908" y="3201923"/>
            <a:ext cx="421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97296" y="2956560"/>
            <a:ext cx="1130807" cy="902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27776" y="3099816"/>
            <a:ext cx="1118616" cy="6614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3854" y="298353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3855" y="2983532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65948" y="3162300"/>
            <a:ext cx="79438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90805" marR="5080" indent="-78740">
              <a:lnSpc>
                <a:spcPts val="1580"/>
              </a:lnSpc>
              <a:spcBef>
                <a:spcPts val="235"/>
              </a:spcBef>
            </a:pPr>
            <a:r>
              <a:rPr sz="1400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ommut</a:t>
            </a:r>
            <a:r>
              <a:rPr sz="1400" dirty="0">
                <a:latin typeface="Arial"/>
                <a:cs typeface="Arial"/>
              </a:rPr>
              <a:t>e 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49183" y="2950464"/>
            <a:ext cx="1130807" cy="902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7576" y="3093720"/>
            <a:ext cx="950976" cy="6644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94395" y="297798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94398" y="2977983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75266" y="3156203"/>
            <a:ext cx="67627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1303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"/>
                <a:cs typeface="Arial"/>
              </a:rPr>
              <a:t>Road  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et</a:t>
            </a:r>
            <a:r>
              <a:rPr sz="1400" dirty="0">
                <a:latin typeface="Arial"/>
                <a:cs typeface="Arial"/>
              </a:rPr>
              <a:t>w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848088" y="2950464"/>
            <a:ext cx="1130807" cy="9022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94531" y="2977984"/>
            <a:ext cx="1037932" cy="807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894529" y="2977983"/>
            <a:ext cx="1037590" cy="807720"/>
          </a:xfrm>
          <a:custGeom>
            <a:avLst/>
            <a:gdLst/>
            <a:ahLst/>
            <a:cxnLst/>
            <a:rect l="l" t="t" r="r" b="b"/>
            <a:pathLst>
              <a:path w="1037590" h="807720">
                <a:moveTo>
                  <a:pt x="0" y="134589"/>
                </a:moveTo>
                <a:lnTo>
                  <a:pt x="6861" y="92048"/>
                </a:lnTo>
                <a:lnTo>
                  <a:pt x="25967" y="55102"/>
                </a:lnTo>
                <a:lnTo>
                  <a:pt x="55102" y="25967"/>
                </a:lnTo>
                <a:lnTo>
                  <a:pt x="92048" y="6861"/>
                </a:lnTo>
                <a:lnTo>
                  <a:pt x="134589" y="0"/>
                </a:lnTo>
                <a:lnTo>
                  <a:pt x="902816" y="0"/>
                </a:lnTo>
                <a:lnTo>
                  <a:pt x="945356" y="6861"/>
                </a:lnTo>
                <a:lnTo>
                  <a:pt x="982303" y="25967"/>
                </a:lnTo>
                <a:lnTo>
                  <a:pt x="1011437" y="55102"/>
                </a:lnTo>
                <a:lnTo>
                  <a:pt x="1030544" y="92048"/>
                </a:lnTo>
                <a:lnTo>
                  <a:pt x="1037405" y="134589"/>
                </a:lnTo>
                <a:lnTo>
                  <a:pt x="1037405" y="672927"/>
                </a:lnTo>
                <a:lnTo>
                  <a:pt x="1030544" y="715468"/>
                </a:lnTo>
                <a:lnTo>
                  <a:pt x="1011437" y="752414"/>
                </a:lnTo>
                <a:lnTo>
                  <a:pt x="982303" y="781549"/>
                </a:lnTo>
                <a:lnTo>
                  <a:pt x="945356" y="800655"/>
                </a:lnTo>
                <a:lnTo>
                  <a:pt x="902816" y="807516"/>
                </a:lnTo>
                <a:lnTo>
                  <a:pt x="134589" y="807516"/>
                </a:lnTo>
                <a:lnTo>
                  <a:pt x="92048" y="800655"/>
                </a:lnTo>
                <a:lnTo>
                  <a:pt x="55102" y="781549"/>
                </a:lnTo>
                <a:lnTo>
                  <a:pt x="25967" y="752414"/>
                </a:lnTo>
                <a:lnTo>
                  <a:pt x="6861" y="715468"/>
                </a:lnTo>
                <a:lnTo>
                  <a:pt x="0" y="672927"/>
                </a:lnTo>
                <a:lnTo>
                  <a:pt x="0" y="134589"/>
                </a:lnTo>
                <a:close/>
              </a:path>
            </a:pathLst>
          </a:custGeom>
          <a:ln w="9520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061071" y="3262884"/>
            <a:ext cx="706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ood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28584" y="3201923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able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60584" y="3208020"/>
            <a:ext cx="9410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over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101296" y="3208020"/>
            <a:ext cx="732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du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958036" y="320802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58742" y="4081838"/>
            <a:ext cx="1278255" cy="1156970"/>
          </a:xfrm>
          <a:custGeom>
            <a:avLst/>
            <a:gdLst/>
            <a:ahLst/>
            <a:cxnLst/>
            <a:rect l="l" t="t" r="r" b="b"/>
            <a:pathLst>
              <a:path w="1278255" h="1156970">
                <a:moveTo>
                  <a:pt x="0" y="0"/>
                </a:moveTo>
                <a:lnTo>
                  <a:pt x="0" y="319417"/>
                </a:lnTo>
                <a:lnTo>
                  <a:pt x="1610" y="354704"/>
                </a:lnTo>
                <a:lnTo>
                  <a:pt x="14289" y="424086"/>
                </a:lnTo>
                <a:lnTo>
                  <a:pt x="39125" y="491558"/>
                </a:lnTo>
                <a:lnTo>
                  <a:pt x="75568" y="556732"/>
                </a:lnTo>
                <a:lnTo>
                  <a:pt x="97973" y="588337"/>
                </a:lnTo>
                <a:lnTo>
                  <a:pt x="123075" y="619222"/>
                </a:lnTo>
                <a:lnTo>
                  <a:pt x="150805" y="649340"/>
                </a:lnTo>
                <a:lnTo>
                  <a:pt x="181097" y="678642"/>
                </a:lnTo>
                <a:lnTo>
                  <a:pt x="213880" y="707080"/>
                </a:lnTo>
                <a:lnTo>
                  <a:pt x="249088" y="734605"/>
                </a:lnTo>
                <a:lnTo>
                  <a:pt x="286651" y="761169"/>
                </a:lnTo>
                <a:lnTo>
                  <a:pt x="326501" y="786725"/>
                </a:lnTo>
                <a:lnTo>
                  <a:pt x="368570" y="811222"/>
                </a:lnTo>
                <a:lnTo>
                  <a:pt x="412790" y="834614"/>
                </a:lnTo>
                <a:lnTo>
                  <a:pt x="459092" y="856851"/>
                </a:lnTo>
                <a:lnTo>
                  <a:pt x="507408" y="877886"/>
                </a:lnTo>
                <a:lnTo>
                  <a:pt x="557670" y="897670"/>
                </a:lnTo>
                <a:lnTo>
                  <a:pt x="609809" y="916155"/>
                </a:lnTo>
                <a:lnTo>
                  <a:pt x="663757" y="933293"/>
                </a:lnTo>
                <a:lnTo>
                  <a:pt x="719446" y="949034"/>
                </a:lnTo>
                <a:lnTo>
                  <a:pt x="776807" y="963332"/>
                </a:lnTo>
                <a:lnTo>
                  <a:pt x="835772" y="976137"/>
                </a:lnTo>
                <a:lnTo>
                  <a:pt x="896272" y="987401"/>
                </a:lnTo>
                <a:lnTo>
                  <a:pt x="958240" y="997077"/>
                </a:lnTo>
                <a:lnTo>
                  <a:pt x="958240" y="1156792"/>
                </a:lnTo>
                <a:lnTo>
                  <a:pt x="1277658" y="859599"/>
                </a:lnTo>
                <a:lnTo>
                  <a:pt x="1107565" y="677672"/>
                </a:lnTo>
                <a:lnTo>
                  <a:pt x="958240" y="677672"/>
                </a:lnTo>
                <a:lnTo>
                  <a:pt x="896272" y="667995"/>
                </a:lnTo>
                <a:lnTo>
                  <a:pt x="835772" y="656729"/>
                </a:lnTo>
                <a:lnTo>
                  <a:pt x="776807" y="643923"/>
                </a:lnTo>
                <a:lnTo>
                  <a:pt x="719446" y="629624"/>
                </a:lnTo>
                <a:lnTo>
                  <a:pt x="663757" y="613882"/>
                </a:lnTo>
                <a:lnTo>
                  <a:pt x="609809" y="596743"/>
                </a:lnTo>
                <a:lnTo>
                  <a:pt x="557670" y="578258"/>
                </a:lnTo>
                <a:lnTo>
                  <a:pt x="507408" y="558473"/>
                </a:lnTo>
                <a:lnTo>
                  <a:pt x="459092" y="537437"/>
                </a:lnTo>
                <a:lnTo>
                  <a:pt x="412790" y="515199"/>
                </a:lnTo>
                <a:lnTo>
                  <a:pt x="368570" y="491807"/>
                </a:lnTo>
                <a:lnTo>
                  <a:pt x="326501" y="467309"/>
                </a:lnTo>
                <a:lnTo>
                  <a:pt x="286651" y="441754"/>
                </a:lnTo>
                <a:lnTo>
                  <a:pt x="249088" y="415189"/>
                </a:lnTo>
                <a:lnTo>
                  <a:pt x="213880" y="387663"/>
                </a:lnTo>
                <a:lnTo>
                  <a:pt x="181097" y="359225"/>
                </a:lnTo>
                <a:lnTo>
                  <a:pt x="150805" y="329923"/>
                </a:lnTo>
                <a:lnTo>
                  <a:pt x="123075" y="299805"/>
                </a:lnTo>
                <a:lnTo>
                  <a:pt x="97973" y="268919"/>
                </a:lnTo>
                <a:lnTo>
                  <a:pt x="75568" y="237314"/>
                </a:lnTo>
                <a:lnTo>
                  <a:pt x="39125" y="172140"/>
                </a:lnTo>
                <a:lnTo>
                  <a:pt x="14289" y="104669"/>
                </a:lnTo>
                <a:lnTo>
                  <a:pt x="1610" y="35286"/>
                </a:lnTo>
                <a:lnTo>
                  <a:pt x="0" y="0"/>
                </a:lnTo>
                <a:close/>
              </a:path>
              <a:path w="1278255" h="1156970">
                <a:moveTo>
                  <a:pt x="958240" y="517956"/>
                </a:moveTo>
                <a:lnTo>
                  <a:pt x="958240" y="677672"/>
                </a:lnTo>
                <a:lnTo>
                  <a:pt x="1107565" y="677672"/>
                </a:lnTo>
                <a:lnTo>
                  <a:pt x="958240" y="51795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58576" y="3381942"/>
            <a:ext cx="1278255" cy="859790"/>
          </a:xfrm>
          <a:custGeom>
            <a:avLst/>
            <a:gdLst/>
            <a:ahLst/>
            <a:cxnLst/>
            <a:rect l="l" t="t" r="r" b="b"/>
            <a:pathLst>
              <a:path w="1278255" h="859789">
                <a:moveTo>
                  <a:pt x="1277820" y="0"/>
                </a:moveTo>
                <a:lnTo>
                  <a:pt x="1228777" y="515"/>
                </a:lnTo>
                <a:lnTo>
                  <a:pt x="1179843" y="2061"/>
                </a:lnTo>
                <a:lnTo>
                  <a:pt x="1131073" y="4632"/>
                </a:lnTo>
                <a:lnTo>
                  <a:pt x="1082519" y="8225"/>
                </a:lnTo>
                <a:lnTo>
                  <a:pt x="1034236" y="12838"/>
                </a:lnTo>
                <a:lnTo>
                  <a:pt x="986278" y="18465"/>
                </a:lnTo>
                <a:lnTo>
                  <a:pt x="924549" y="27271"/>
                </a:lnTo>
                <a:lnTo>
                  <a:pt x="864310" y="37618"/>
                </a:lnTo>
                <a:lnTo>
                  <a:pt x="805617" y="49456"/>
                </a:lnTo>
                <a:lnTo>
                  <a:pt x="748523" y="62740"/>
                </a:lnTo>
                <a:lnTo>
                  <a:pt x="693083" y="77419"/>
                </a:lnTo>
                <a:lnTo>
                  <a:pt x="639351" y="93446"/>
                </a:lnTo>
                <a:lnTo>
                  <a:pt x="587383" y="110772"/>
                </a:lnTo>
                <a:lnTo>
                  <a:pt x="537233" y="129351"/>
                </a:lnTo>
                <a:lnTo>
                  <a:pt x="488955" y="149132"/>
                </a:lnTo>
                <a:lnTo>
                  <a:pt x="442604" y="170069"/>
                </a:lnTo>
                <a:lnTo>
                  <a:pt x="398235" y="192112"/>
                </a:lnTo>
                <a:lnTo>
                  <a:pt x="355902" y="215215"/>
                </a:lnTo>
                <a:lnTo>
                  <a:pt x="315659" y="239328"/>
                </a:lnTo>
                <a:lnTo>
                  <a:pt x="277562" y="264403"/>
                </a:lnTo>
                <a:lnTo>
                  <a:pt x="241664" y="290392"/>
                </a:lnTo>
                <a:lnTo>
                  <a:pt x="208021" y="317248"/>
                </a:lnTo>
                <a:lnTo>
                  <a:pt x="176687" y="344921"/>
                </a:lnTo>
                <a:lnTo>
                  <a:pt x="147716" y="373364"/>
                </a:lnTo>
                <a:lnTo>
                  <a:pt x="121163" y="402529"/>
                </a:lnTo>
                <a:lnTo>
                  <a:pt x="97082" y="432366"/>
                </a:lnTo>
                <a:lnTo>
                  <a:pt x="56558" y="493869"/>
                </a:lnTo>
                <a:lnTo>
                  <a:pt x="26578" y="557486"/>
                </a:lnTo>
                <a:lnTo>
                  <a:pt x="7580" y="622833"/>
                </a:lnTo>
                <a:lnTo>
                  <a:pt x="0" y="689523"/>
                </a:lnTo>
                <a:lnTo>
                  <a:pt x="628" y="723252"/>
                </a:lnTo>
                <a:lnTo>
                  <a:pt x="4274" y="757172"/>
                </a:lnTo>
                <a:lnTo>
                  <a:pt x="10993" y="791235"/>
                </a:lnTo>
                <a:lnTo>
                  <a:pt x="20839" y="825394"/>
                </a:lnTo>
                <a:lnTo>
                  <a:pt x="33867" y="859599"/>
                </a:lnTo>
                <a:lnTo>
                  <a:pt x="48662" y="828269"/>
                </a:lnTo>
                <a:lnTo>
                  <a:pt x="65922" y="797587"/>
                </a:lnTo>
                <a:lnTo>
                  <a:pt x="107568" y="738280"/>
                </a:lnTo>
                <a:lnTo>
                  <a:pt x="158271" y="681910"/>
                </a:lnTo>
                <a:lnTo>
                  <a:pt x="186851" y="654899"/>
                </a:lnTo>
                <a:lnTo>
                  <a:pt x="217494" y="628711"/>
                </a:lnTo>
                <a:lnTo>
                  <a:pt x="250133" y="603373"/>
                </a:lnTo>
                <a:lnTo>
                  <a:pt x="284700" y="578915"/>
                </a:lnTo>
                <a:lnTo>
                  <a:pt x="321130" y="555366"/>
                </a:lnTo>
                <a:lnTo>
                  <a:pt x="359353" y="532756"/>
                </a:lnTo>
                <a:lnTo>
                  <a:pt x="399305" y="511113"/>
                </a:lnTo>
                <a:lnTo>
                  <a:pt x="440917" y="490466"/>
                </a:lnTo>
                <a:lnTo>
                  <a:pt x="484122" y="470846"/>
                </a:lnTo>
                <a:lnTo>
                  <a:pt x="528854" y="452280"/>
                </a:lnTo>
                <a:lnTo>
                  <a:pt x="575045" y="434798"/>
                </a:lnTo>
                <a:lnTo>
                  <a:pt x="622629" y="418428"/>
                </a:lnTo>
                <a:lnTo>
                  <a:pt x="671537" y="403201"/>
                </a:lnTo>
                <a:lnTo>
                  <a:pt x="721704" y="389146"/>
                </a:lnTo>
                <a:lnTo>
                  <a:pt x="773062" y="376291"/>
                </a:lnTo>
                <a:lnTo>
                  <a:pt x="825544" y="364665"/>
                </a:lnTo>
                <a:lnTo>
                  <a:pt x="879083" y="354298"/>
                </a:lnTo>
                <a:lnTo>
                  <a:pt x="933612" y="345219"/>
                </a:lnTo>
                <a:lnTo>
                  <a:pt x="989064" y="337456"/>
                </a:lnTo>
                <a:lnTo>
                  <a:pt x="1045372" y="331040"/>
                </a:lnTo>
                <a:lnTo>
                  <a:pt x="1102468" y="325999"/>
                </a:lnTo>
                <a:lnTo>
                  <a:pt x="1160286" y="322362"/>
                </a:lnTo>
                <a:lnTo>
                  <a:pt x="1218759" y="320158"/>
                </a:lnTo>
                <a:lnTo>
                  <a:pt x="1277820" y="319417"/>
                </a:lnTo>
                <a:lnTo>
                  <a:pt x="127782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8742" y="3381946"/>
            <a:ext cx="1277620" cy="1856105"/>
          </a:xfrm>
          <a:custGeom>
            <a:avLst/>
            <a:gdLst/>
            <a:ahLst/>
            <a:cxnLst/>
            <a:rect l="l" t="t" r="r" b="b"/>
            <a:pathLst>
              <a:path w="1277620" h="1856104">
                <a:moveTo>
                  <a:pt x="0" y="699534"/>
                </a:moveTo>
                <a:lnTo>
                  <a:pt x="6393" y="769691"/>
                </a:lnTo>
                <a:lnTo>
                  <a:pt x="25209" y="838131"/>
                </a:lnTo>
                <a:lnTo>
                  <a:pt x="55901" y="904468"/>
                </a:lnTo>
                <a:lnTo>
                  <a:pt x="97923" y="968317"/>
                </a:lnTo>
                <a:lnTo>
                  <a:pt x="123012" y="999187"/>
                </a:lnTo>
                <a:lnTo>
                  <a:pt x="150729" y="1029289"/>
                </a:lnTo>
                <a:lnTo>
                  <a:pt x="181005" y="1058577"/>
                </a:lnTo>
                <a:lnTo>
                  <a:pt x="213772" y="1087000"/>
                </a:lnTo>
                <a:lnTo>
                  <a:pt x="248961" y="1114512"/>
                </a:lnTo>
                <a:lnTo>
                  <a:pt x="286505" y="1141063"/>
                </a:lnTo>
                <a:lnTo>
                  <a:pt x="326335" y="1166605"/>
                </a:lnTo>
                <a:lnTo>
                  <a:pt x="368383" y="1191090"/>
                </a:lnTo>
                <a:lnTo>
                  <a:pt x="412580" y="1214471"/>
                </a:lnTo>
                <a:lnTo>
                  <a:pt x="458859" y="1236697"/>
                </a:lnTo>
                <a:lnTo>
                  <a:pt x="507150" y="1257722"/>
                </a:lnTo>
                <a:lnTo>
                  <a:pt x="557387" y="1277496"/>
                </a:lnTo>
                <a:lnTo>
                  <a:pt x="609499" y="1295972"/>
                </a:lnTo>
                <a:lnTo>
                  <a:pt x="663419" y="1313102"/>
                </a:lnTo>
                <a:lnTo>
                  <a:pt x="719080" y="1328836"/>
                </a:lnTo>
                <a:lnTo>
                  <a:pt x="776411" y="1343127"/>
                </a:lnTo>
                <a:lnTo>
                  <a:pt x="835346" y="1355926"/>
                </a:lnTo>
                <a:lnTo>
                  <a:pt x="895816" y="1367185"/>
                </a:lnTo>
                <a:lnTo>
                  <a:pt x="957752" y="1376856"/>
                </a:lnTo>
                <a:lnTo>
                  <a:pt x="957752" y="1217230"/>
                </a:lnTo>
                <a:lnTo>
                  <a:pt x="1277003" y="1558694"/>
                </a:lnTo>
                <a:lnTo>
                  <a:pt x="957752" y="1855732"/>
                </a:lnTo>
                <a:lnTo>
                  <a:pt x="957752" y="1696106"/>
                </a:lnTo>
                <a:lnTo>
                  <a:pt x="895816" y="1686435"/>
                </a:lnTo>
                <a:lnTo>
                  <a:pt x="835346" y="1675176"/>
                </a:lnTo>
                <a:lnTo>
                  <a:pt x="776411" y="1662377"/>
                </a:lnTo>
                <a:lnTo>
                  <a:pt x="719080" y="1648086"/>
                </a:lnTo>
                <a:lnTo>
                  <a:pt x="663419" y="1632352"/>
                </a:lnTo>
                <a:lnTo>
                  <a:pt x="609499" y="1615223"/>
                </a:lnTo>
                <a:lnTo>
                  <a:pt x="557387" y="1596747"/>
                </a:lnTo>
                <a:lnTo>
                  <a:pt x="507150" y="1576972"/>
                </a:lnTo>
                <a:lnTo>
                  <a:pt x="458859" y="1555948"/>
                </a:lnTo>
                <a:lnTo>
                  <a:pt x="412580" y="1533721"/>
                </a:lnTo>
                <a:lnTo>
                  <a:pt x="368383" y="1510341"/>
                </a:lnTo>
                <a:lnTo>
                  <a:pt x="326335" y="1485856"/>
                </a:lnTo>
                <a:lnTo>
                  <a:pt x="286505" y="1460313"/>
                </a:lnTo>
                <a:lnTo>
                  <a:pt x="248961" y="1433762"/>
                </a:lnTo>
                <a:lnTo>
                  <a:pt x="213772" y="1406251"/>
                </a:lnTo>
                <a:lnTo>
                  <a:pt x="181005" y="1377827"/>
                </a:lnTo>
                <a:lnTo>
                  <a:pt x="150729" y="1348540"/>
                </a:lnTo>
                <a:lnTo>
                  <a:pt x="123012" y="1318437"/>
                </a:lnTo>
                <a:lnTo>
                  <a:pt x="97923" y="1287567"/>
                </a:lnTo>
                <a:lnTo>
                  <a:pt x="75530" y="1255978"/>
                </a:lnTo>
                <a:lnTo>
                  <a:pt x="39105" y="1190837"/>
                </a:lnTo>
                <a:lnTo>
                  <a:pt x="14282" y="1123400"/>
                </a:lnTo>
                <a:lnTo>
                  <a:pt x="1609" y="1054053"/>
                </a:lnTo>
                <a:lnTo>
                  <a:pt x="0" y="699534"/>
                </a:lnTo>
                <a:lnTo>
                  <a:pt x="1472" y="665641"/>
                </a:lnTo>
                <a:lnTo>
                  <a:pt x="13052" y="599141"/>
                </a:lnTo>
                <a:lnTo>
                  <a:pt x="35699" y="534598"/>
                </a:lnTo>
                <a:lnTo>
                  <a:pt x="68879" y="472308"/>
                </a:lnTo>
                <a:lnTo>
                  <a:pt x="112055" y="412562"/>
                </a:lnTo>
                <a:lnTo>
                  <a:pt x="137224" y="383735"/>
                </a:lnTo>
                <a:lnTo>
                  <a:pt x="164693" y="355654"/>
                </a:lnTo>
                <a:lnTo>
                  <a:pt x="194392" y="328356"/>
                </a:lnTo>
                <a:lnTo>
                  <a:pt x="226257" y="301877"/>
                </a:lnTo>
                <a:lnTo>
                  <a:pt x="260220" y="276254"/>
                </a:lnTo>
                <a:lnTo>
                  <a:pt x="296213" y="251524"/>
                </a:lnTo>
                <a:lnTo>
                  <a:pt x="334170" y="227723"/>
                </a:lnTo>
                <a:lnTo>
                  <a:pt x="374025" y="204888"/>
                </a:lnTo>
                <a:lnTo>
                  <a:pt x="415710" y="183056"/>
                </a:lnTo>
                <a:lnTo>
                  <a:pt x="459158" y="162263"/>
                </a:lnTo>
                <a:lnTo>
                  <a:pt x="504303" y="142546"/>
                </a:lnTo>
                <a:lnTo>
                  <a:pt x="551078" y="123942"/>
                </a:lnTo>
                <a:lnTo>
                  <a:pt x="599415" y="106487"/>
                </a:lnTo>
                <a:lnTo>
                  <a:pt x="649248" y="90217"/>
                </a:lnTo>
                <a:lnTo>
                  <a:pt x="700510" y="75170"/>
                </a:lnTo>
                <a:lnTo>
                  <a:pt x="753134" y="61383"/>
                </a:lnTo>
                <a:lnTo>
                  <a:pt x="807053" y="48891"/>
                </a:lnTo>
                <a:lnTo>
                  <a:pt x="862200" y="37731"/>
                </a:lnTo>
                <a:lnTo>
                  <a:pt x="918509" y="27941"/>
                </a:lnTo>
                <a:lnTo>
                  <a:pt x="975912" y="19556"/>
                </a:lnTo>
                <a:lnTo>
                  <a:pt x="1034343" y="12613"/>
                </a:lnTo>
                <a:lnTo>
                  <a:pt x="1093734" y="7150"/>
                </a:lnTo>
                <a:lnTo>
                  <a:pt x="1154019" y="3202"/>
                </a:lnTo>
                <a:lnTo>
                  <a:pt x="1215131" y="806"/>
                </a:lnTo>
                <a:lnTo>
                  <a:pt x="1277003" y="0"/>
                </a:lnTo>
                <a:lnTo>
                  <a:pt x="1277003" y="319250"/>
                </a:lnTo>
                <a:lnTo>
                  <a:pt x="1215948" y="320043"/>
                </a:lnTo>
                <a:lnTo>
                  <a:pt x="1155523" y="322398"/>
                </a:lnTo>
                <a:lnTo>
                  <a:pt x="1095804" y="326285"/>
                </a:lnTo>
                <a:lnTo>
                  <a:pt x="1036863" y="331670"/>
                </a:lnTo>
                <a:lnTo>
                  <a:pt x="978777" y="338522"/>
                </a:lnTo>
                <a:lnTo>
                  <a:pt x="921618" y="346809"/>
                </a:lnTo>
                <a:lnTo>
                  <a:pt x="865461" y="356497"/>
                </a:lnTo>
                <a:lnTo>
                  <a:pt x="810380" y="367555"/>
                </a:lnTo>
                <a:lnTo>
                  <a:pt x="756450" y="379951"/>
                </a:lnTo>
                <a:lnTo>
                  <a:pt x="703744" y="393653"/>
                </a:lnTo>
                <a:lnTo>
                  <a:pt x="652337" y="408628"/>
                </a:lnTo>
                <a:lnTo>
                  <a:pt x="602303" y="424843"/>
                </a:lnTo>
                <a:lnTo>
                  <a:pt x="553716" y="442268"/>
                </a:lnTo>
                <a:lnTo>
                  <a:pt x="506650" y="460869"/>
                </a:lnTo>
                <a:lnTo>
                  <a:pt x="461180" y="480614"/>
                </a:lnTo>
                <a:lnTo>
                  <a:pt x="417380" y="501472"/>
                </a:lnTo>
                <a:lnTo>
                  <a:pt x="375324" y="523409"/>
                </a:lnTo>
                <a:lnTo>
                  <a:pt x="335086" y="546394"/>
                </a:lnTo>
                <a:lnTo>
                  <a:pt x="296740" y="570395"/>
                </a:lnTo>
                <a:lnTo>
                  <a:pt x="260361" y="595379"/>
                </a:lnTo>
                <a:lnTo>
                  <a:pt x="226023" y="621313"/>
                </a:lnTo>
                <a:lnTo>
                  <a:pt x="193800" y="648167"/>
                </a:lnTo>
                <a:lnTo>
                  <a:pt x="163766" y="675907"/>
                </a:lnTo>
                <a:lnTo>
                  <a:pt x="135995" y="704501"/>
                </a:lnTo>
                <a:lnTo>
                  <a:pt x="110562" y="733918"/>
                </a:lnTo>
                <a:lnTo>
                  <a:pt x="67006" y="795088"/>
                </a:lnTo>
                <a:lnTo>
                  <a:pt x="49031" y="826777"/>
                </a:lnTo>
                <a:lnTo>
                  <a:pt x="33690" y="859160"/>
                </a:lnTo>
              </a:path>
            </a:pathLst>
          </a:custGeom>
          <a:ln w="25387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90455" y="3610355"/>
            <a:ext cx="11944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The result  forms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new  data  products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984845" y="4774514"/>
            <a:ext cx="353268" cy="3532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17400" y="4789428"/>
            <a:ext cx="4748530" cy="344805"/>
          </a:xfrm>
          <a:custGeom>
            <a:avLst/>
            <a:gdLst/>
            <a:ahLst/>
            <a:cxnLst/>
            <a:rect l="l" t="t" r="r" b="b"/>
            <a:pathLst>
              <a:path w="4748530" h="344804">
                <a:moveTo>
                  <a:pt x="0" y="57466"/>
                </a:moveTo>
                <a:lnTo>
                  <a:pt x="4515" y="35097"/>
                </a:lnTo>
                <a:lnTo>
                  <a:pt x="16831" y="16831"/>
                </a:lnTo>
                <a:lnTo>
                  <a:pt x="35097" y="4515"/>
                </a:lnTo>
                <a:lnTo>
                  <a:pt x="57466" y="0"/>
                </a:lnTo>
                <a:lnTo>
                  <a:pt x="4690607" y="0"/>
                </a:lnTo>
                <a:lnTo>
                  <a:pt x="4712975" y="4515"/>
                </a:lnTo>
                <a:lnTo>
                  <a:pt x="4731241" y="16831"/>
                </a:lnTo>
                <a:lnTo>
                  <a:pt x="4743557" y="35097"/>
                </a:lnTo>
                <a:lnTo>
                  <a:pt x="4748073" y="57466"/>
                </a:lnTo>
                <a:lnTo>
                  <a:pt x="4748073" y="287314"/>
                </a:lnTo>
                <a:lnTo>
                  <a:pt x="4743557" y="309683"/>
                </a:lnTo>
                <a:lnTo>
                  <a:pt x="4731241" y="327949"/>
                </a:lnTo>
                <a:lnTo>
                  <a:pt x="4712975" y="340265"/>
                </a:lnTo>
                <a:lnTo>
                  <a:pt x="4690607" y="344781"/>
                </a:lnTo>
                <a:lnTo>
                  <a:pt x="57466" y="344781"/>
                </a:lnTo>
                <a:lnTo>
                  <a:pt x="35097" y="340265"/>
                </a:lnTo>
                <a:lnTo>
                  <a:pt x="16831" y="327949"/>
                </a:lnTo>
                <a:lnTo>
                  <a:pt x="4515" y="309683"/>
                </a:lnTo>
                <a:lnTo>
                  <a:pt x="0" y="287314"/>
                </a:lnTo>
                <a:lnTo>
                  <a:pt x="0" y="57466"/>
                </a:lnTo>
                <a:close/>
              </a:path>
            </a:pathLst>
          </a:custGeom>
          <a:ln w="1904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419364" y="4812283"/>
            <a:ext cx="453834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Expected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number of nursing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staff 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at</a:t>
            </a:r>
            <a:r>
              <a:rPr sz="1800" spc="-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SNF</a:t>
            </a:r>
            <a:endParaRPr sz="1800" dirty="0">
              <a:latin typeface="Arial"/>
              <a:cs typeface="Arial"/>
            </a:endParaRPr>
          </a:p>
          <a:p>
            <a:pPr marL="41275" marR="5080" indent="12700">
              <a:lnSpc>
                <a:spcPct val="211100"/>
              </a:lnSpc>
              <a:spcBef>
                <a:spcPts val="215"/>
              </a:spcBef>
              <a:tabLst>
                <a:tab pos="1533525" algn="l"/>
                <a:tab pos="2038350" algn="l"/>
                <a:tab pos="3437890" algn="l"/>
                <a:tab pos="3661410" algn="l"/>
              </a:tabLst>
            </a:pP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Geography		</a:t>
            </a:r>
            <a:r>
              <a:rPr sz="2700" baseline="1543" dirty="0">
                <a:solidFill>
                  <a:srgbClr val="002060"/>
                </a:solidFill>
                <a:latin typeface="Arial"/>
                <a:cs typeface="Arial"/>
              </a:rPr>
              <a:t>Jobs	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Networks  Peop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le	Businesses		W</a:t>
            </a:r>
            <a:r>
              <a:rPr sz="1800" spc="-5" dirty="0">
                <a:solidFill>
                  <a:srgbClr val="002060"/>
                </a:solidFill>
                <a:latin typeface="Arial"/>
                <a:cs typeface="Arial"/>
              </a:rPr>
              <a:t>eathe</a:t>
            </a:r>
            <a:r>
              <a:rPr sz="1800" dirty="0">
                <a:solidFill>
                  <a:srgbClr val="002060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2260600" y="429259"/>
            <a:ext cx="7672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Curated Data </a:t>
            </a:r>
            <a:r>
              <a:rPr dirty="0"/>
              <a:t>Enterprise</a:t>
            </a:r>
            <a:r>
              <a:rPr spc="-85" dirty="0"/>
              <a:t> </a:t>
            </a:r>
            <a:r>
              <a:rPr spc="-5" dirty="0"/>
              <a:t>Components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2879</Words>
  <Application>Microsoft Macintosh PowerPoint</Application>
  <PresentationFormat>Widescreen</PresentationFormat>
  <Paragraphs>524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Narrow</vt:lpstr>
      <vt:lpstr>Arial-BoldItalicMT</vt:lpstr>
      <vt:lpstr>ArialNarrow-BoldItalic</vt:lpstr>
      <vt:lpstr>Calibri</vt:lpstr>
      <vt:lpstr>Helvetica</vt:lpstr>
      <vt:lpstr>Times New Roman</vt:lpstr>
      <vt:lpstr>Office Theme</vt:lpstr>
      <vt:lpstr>A 21st Century Census  Curated Data Enterprise:</vt:lpstr>
      <vt:lpstr>Paradigm  Shift for Census Bureau: Focus on Purpose and Use</vt:lpstr>
      <vt:lpstr>Introducing the Curated Data Enterprise</vt:lpstr>
      <vt:lpstr>Building a Census Bureau Modern Data-Centric Ecosystem</vt:lpstr>
      <vt:lpstr>Use Cases - Compelling Examples of “Purpose and Use”</vt:lpstr>
      <vt:lpstr>Use Case–How resilient is a skilled nursing facility...</vt:lpstr>
      <vt:lpstr>Overview - Curated Data Enterprise Demo</vt:lpstr>
      <vt:lpstr>Curated Data Enterprise (CDE) Purpose and Use</vt:lpstr>
      <vt:lpstr>Curated Data Enterprise Components</vt:lpstr>
      <vt:lpstr>Curated Data Enterprise Process Over Time</vt:lpstr>
      <vt:lpstr>Curated Data Enterprise Process Over Time</vt:lpstr>
      <vt:lpstr>Curated Data Enterprise Process Over Time</vt:lpstr>
      <vt:lpstr>Curated Data Enterprise (CDE)  Framework - a guide to  implementing use case</vt:lpstr>
      <vt:lpstr>Purpose &amp; Use [Questions &amp; Working Hypotheses]</vt:lpstr>
      <vt:lpstr>Conceptual Data Map Aligned to Purpose and Use</vt:lpstr>
      <vt:lpstr>Data Discovery [Inventory-Screening-Acquisition]</vt:lpstr>
      <vt:lpstr>Data Ingestion and Governance - GitHub</vt:lpstr>
      <vt:lpstr>PowerPoint Presentation</vt:lpstr>
      <vt:lpstr>RQ1:Can SNF workers get to work during a flooding event?</vt:lpstr>
      <vt:lpstr>Coastal Flooding Risk in Virginia &amp; SNF Locations</vt:lpstr>
      <vt:lpstr>River Flooding Risk in Virginia &amp; SNF Locations</vt:lpstr>
      <vt:lpstr>Risk Scores – Can SNF workers make it to work?</vt:lpstr>
      <vt:lpstr>Case Studies – Flood Risk in Virginia</vt:lpstr>
      <vt:lpstr>Case Study 1: King George, Virginia</vt:lpstr>
      <vt:lpstr>PowerPoint Presentation</vt:lpstr>
      <vt:lpstr>Data Wrangling and Exploration  RQ2: Are SNF prepared for emergencies?</vt:lpstr>
      <vt:lpstr>Are SNF prepared for emergencies?</vt:lpstr>
      <vt:lpstr>EP Deficiency Index</vt:lpstr>
      <vt:lpstr>Data Wrangling and Exploration</vt:lpstr>
      <vt:lpstr>RQ3: Can community support SNF during emergencies?</vt:lpstr>
      <vt:lpstr>SNF Deficiency &amp; County Resilience Indices</vt:lpstr>
      <vt:lpstr>Virginia Emergency Facility Services &amp; Shelters</vt:lpstr>
      <vt:lpstr>If we take a closer look, what can we learn?</vt:lpstr>
      <vt:lpstr>Data Ingestion and Governance - GitHub</vt:lpstr>
      <vt:lpstr>Use and Reuse of CDE Components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21st Century Census  Curated Data Enterprise:</dc:title>
  <cp:lastModifiedBy>Lancaster, Vicki Ann (val7zv)</cp:lastModifiedBy>
  <cp:revision>1</cp:revision>
  <dcterms:created xsi:type="dcterms:W3CDTF">2022-10-31T19:38:45Z</dcterms:created>
  <dcterms:modified xsi:type="dcterms:W3CDTF">2022-10-31T19:53:48Z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2022-10-31T00:00:00Z</vt:filetime>
  </property>
  <property fmtid="{D5CDD505-2E9C-101B-9397-08002B2CF9AE}" pid="3" name="LastSaved">
    <vt:filetime>2022-10-31T00:00:00Z</vt:filetime>
  </property>
</Properties>
</file>